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71" r:id="rId6"/>
    <p:sldId id="260" r:id="rId7"/>
    <p:sldId id="261" r:id="rId8"/>
    <p:sldId id="262" r:id="rId9"/>
    <p:sldId id="269" r:id="rId10"/>
    <p:sldId id="272" r:id="rId11"/>
    <p:sldId id="273" r:id="rId12"/>
    <p:sldId id="264" r:id="rId13"/>
    <p:sldId id="268" r:id="rId14"/>
    <p:sldId id="265"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16BEE1-A4A6-4947-A6BF-28EBC708795A}" type="slidenum">
              <a:rPr lang="en-GB" smtClean="0"/>
              <a:pPr/>
              <a:t>‹#›</a:t>
            </a:fld>
            <a:endParaRPr lang="en-GB"/>
          </a:p>
        </p:txBody>
      </p:sp>
      <p:pic>
        <p:nvPicPr>
          <p:cNvPr id="5" name="Picture 27"/>
          <p:cNvPicPr>
            <a:picLocks noChangeAspect="1" noChangeArrowheads="1"/>
          </p:cNvPicPr>
          <p:nvPr userDrawn="1"/>
        </p:nvPicPr>
        <p:blipFill>
          <a:blip r:embed="rId2" cstate="print"/>
          <a:srcRect/>
          <a:stretch>
            <a:fillRect/>
          </a:stretch>
        </p:blipFill>
        <p:spPr bwMode="auto">
          <a:xfrm>
            <a:off x="0" y="0"/>
            <a:ext cx="2425700" cy="73660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22258-41C2-4E89-A2F5-A43FAAB32B4F}" type="datetimeFigureOut">
              <a:rPr lang="en-GB" smtClean="0"/>
              <a:pPr/>
              <a:t>21/09/2015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6BEE1-A4A6-4947-A6BF-28EBC708795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022258-41C2-4E89-A2F5-A43FAAB32B4F}" type="datetimeFigureOut">
              <a:rPr lang="en-GB" smtClean="0"/>
              <a:pPr/>
              <a:t>21/09/2015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6BEE1-A4A6-4947-A6BF-28EBC708795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D:\CFphotos\chris1.JPG"/>
          <p:cNvPicPr>
            <a:picLocks noChangeAspect="1" noChangeArrowheads="1"/>
          </p:cNvPicPr>
          <p:nvPr/>
        </p:nvPicPr>
        <p:blipFill>
          <a:blip r:embed="rId2" cstate="print"/>
          <a:srcRect/>
          <a:stretch>
            <a:fillRect/>
          </a:stretch>
        </p:blipFill>
        <p:spPr bwMode="auto">
          <a:xfrm>
            <a:off x="467544" y="675531"/>
            <a:ext cx="7799784" cy="5849838"/>
          </a:xfrm>
          <a:prstGeom prst="rect">
            <a:avLst/>
          </a:prstGeom>
          <a:noFill/>
        </p:spPr>
      </p:pic>
      <p:sp>
        <p:nvSpPr>
          <p:cNvPr id="2" name="Title 1"/>
          <p:cNvSpPr>
            <a:spLocks noGrp="1"/>
          </p:cNvSpPr>
          <p:nvPr>
            <p:ph type="ctrTitle"/>
          </p:nvPr>
        </p:nvSpPr>
        <p:spPr/>
        <p:txBody>
          <a:bodyPr/>
          <a:lstStyle/>
          <a:p>
            <a:r>
              <a:rPr lang="en-GB" dirty="0" smtClean="0">
                <a:solidFill>
                  <a:schemeClr val="bg1"/>
                </a:solidFill>
              </a:rPr>
              <a:t>MOVPE</a:t>
            </a:r>
            <a:endParaRPr lang="en-GB" dirty="0">
              <a:solidFill>
                <a:schemeClr val="bg1"/>
              </a:solidFill>
            </a:endParaRPr>
          </a:p>
        </p:txBody>
      </p:sp>
      <p:sp>
        <p:nvSpPr>
          <p:cNvPr id="3" name="Subtitle 2"/>
          <p:cNvSpPr>
            <a:spLocks noGrp="1"/>
          </p:cNvSpPr>
          <p:nvPr>
            <p:ph type="subTitle" idx="1"/>
          </p:nvPr>
        </p:nvSpPr>
        <p:spPr/>
        <p:txBody>
          <a:bodyPr/>
          <a:lstStyle/>
          <a:p>
            <a:r>
              <a:rPr lang="en-GB" dirty="0" smtClean="0">
                <a:solidFill>
                  <a:schemeClr val="bg1"/>
                </a:solidFill>
              </a:rPr>
              <a:t>Dr John Roberts</a:t>
            </a:r>
            <a:endParaRPr lang="en-GB" dirty="0">
              <a:solidFill>
                <a:schemeClr val="bg1"/>
              </a:solidFill>
            </a:endParaRPr>
          </a:p>
        </p:txBody>
      </p:sp>
    </p:spTree>
    <p:extLst>
      <p:ext uri="{BB962C8B-B14F-4D97-AF65-F5344CB8AC3E}">
        <p14:creationId xmlns:p14="http://schemas.microsoft.com/office/powerpoint/2010/main" xmlns="" val="2200009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8136903" cy="5078313"/>
          </a:xfrm>
          <a:prstGeom prst="rect">
            <a:avLst/>
          </a:prstGeom>
          <a:noFill/>
        </p:spPr>
        <p:txBody>
          <a:bodyPr wrap="square" rtlCol="0">
            <a:spAutoFit/>
          </a:bodyPr>
          <a:lstStyle/>
          <a:p>
            <a:pPr marL="285750" indent="-285750">
              <a:buFont typeface="Arial" panose="020B0604020202020204" pitchFamily="34" charset="0"/>
              <a:buChar char="•"/>
            </a:pPr>
            <a:r>
              <a:rPr lang="en-GB" dirty="0"/>
              <a:t>The growth process is started by a gas switching arrangement called “vent/run” capable of rapidly adding (and removing) a stable flow of group III reagents in hydrogen.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endParaRPr lang="en-GB" dirty="0"/>
          </a:p>
          <a:p>
            <a:pPr marL="285750" indent="-285750"/>
            <a:r>
              <a:rPr lang="en-GB" dirty="0" smtClean="0"/>
              <a:t> </a:t>
            </a:r>
          </a:p>
          <a:p>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Prior to </a:t>
            </a:r>
            <a:r>
              <a:rPr lang="en-GB" dirty="0" smtClean="0"/>
              <a:t>growth</a:t>
            </a:r>
            <a:r>
              <a:rPr lang="en-GB" dirty="0" smtClean="0"/>
              <a:t> </a:t>
            </a:r>
            <a:r>
              <a:rPr lang="en-GB" dirty="0" smtClean="0"/>
              <a:t>substrate is heated in the presence of </a:t>
            </a:r>
            <a:r>
              <a:rPr lang="en-GB" dirty="0" smtClean="0"/>
              <a:t>the </a:t>
            </a:r>
            <a:r>
              <a:rPr lang="en-GB" dirty="0" err="1" smtClean="0"/>
              <a:t>appropiate</a:t>
            </a:r>
            <a:r>
              <a:rPr lang="en-GB" dirty="0" smtClean="0"/>
              <a:t> </a:t>
            </a:r>
            <a:r>
              <a:rPr lang="en-GB" dirty="0" smtClean="0"/>
              <a:t>group V hydride to remove surface oxides, </a:t>
            </a:r>
            <a:r>
              <a:rPr lang="en-GB" dirty="0" smtClean="0"/>
              <a:t>(which </a:t>
            </a:r>
            <a:r>
              <a:rPr lang="en-GB" dirty="0" smtClean="0"/>
              <a:t>would inhibit </a:t>
            </a:r>
            <a:r>
              <a:rPr lang="en-GB" dirty="0" err="1" smtClean="0"/>
              <a:t>epitaxy</a:t>
            </a:r>
            <a:r>
              <a:rPr lang="en-GB" dirty="0" smtClean="0"/>
              <a:t>).</a:t>
            </a:r>
          </a:p>
          <a:p>
            <a:pPr marL="285750" indent="-285750">
              <a:buFont typeface="Arial" panose="020B0604020202020204" pitchFamily="34" charset="0"/>
              <a:buChar char="•"/>
            </a:pPr>
            <a:r>
              <a:rPr lang="en-GB" dirty="0" smtClean="0"/>
              <a:t>The active hydrogen from arsine and </a:t>
            </a:r>
            <a:r>
              <a:rPr lang="en-GB" dirty="0" err="1" smtClean="0"/>
              <a:t>phosphine</a:t>
            </a:r>
            <a:r>
              <a:rPr lang="en-GB" dirty="0" smtClean="0"/>
              <a:t> are effective reducing agents</a:t>
            </a:r>
            <a:endParaRPr lang="en-GB" dirty="0" smtClean="0"/>
          </a:p>
          <a:p>
            <a:endParaRPr lang="en-GB" dirty="0"/>
          </a:p>
        </p:txBody>
      </p:sp>
      <p:sp>
        <p:nvSpPr>
          <p:cNvPr id="4" name="TextBox 3"/>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Key features of an MOVPE reactor</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pic>
        <p:nvPicPr>
          <p:cNvPr id="5" name="Picture 2" descr="E:\pics\ss-4by-1c-643 run.jpg"/>
          <p:cNvPicPr>
            <a:picLocks noChangeAspect="1" noChangeArrowheads="1"/>
          </p:cNvPicPr>
          <p:nvPr/>
        </p:nvPicPr>
        <p:blipFill>
          <a:blip r:embed="rId2" cstate="print"/>
          <a:srcRect/>
          <a:stretch>
            <a:fillRect/>
          </a:stretch>
        </p:blipFill>
        <p:spPr bwMode="auto">
          <a:xfrm>
            <a:off x="4139952" y="1844824"/>
            <a:ext cx="2304256" cy="2627580"/>
          </a:xfrm>
          <a:prstGeom prst="rect">
            <a:avLst/>
          </a:prstGeom>
          <a:noFill/>
        </p:spPr>
      </p:pic>
      <p:pic>
        <p:nvPicPr>
          <p:cNvPr id="6" name="Picture 3" descr="E:\pics\ss-4by-1c-643 vent.jpg"/>
          <p:cNvPicPr>
            <a:picLocks noChangeAspect="1" noChangeArrowheads="1"/>
          </p:cNvPicPr>
          <p:nvPr/>
        </p:nvPicPr>
        <p:blipFill>
          <a:blip r:embed="rId3" cstate="print"/>
          <a:srcRect/>
          <a:stretch>
            <a:fillRect/>
          </a:stretch>
        </p:blipFill>
        <p:spPr bwMode="auto">
          <a:xfrm>
            <a:off x="1547664" y="1844824"/>
            <a:ext cx="2304256" cy="2627581"/>
          </a:xfrm>
          <a:prstGeom prst="rect">
            <a:avLst/>
          </a:prstGeom>
          <a:noFill/>
        </p:spPr>
      </p:pic>
    </p:spTree>
    <p:extLst>
      <p:ext uri="{BB962C8B-B14F-4D97-AF65-F5344CB8AC3E}">
        <p14:creationId xmlns:p14="http://schemas.microsoft.com/office/powerpoint/2010/main" xmlns="" val="3888220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8136903" cy="3139321"/>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smtClean="0"/>
              <a:t>The </a:t>
            </a:r>
            <a:r>
              <a:rPr lang="en-GB" dirty="0"/>
              <a:t>hydrides of arsine and phosphine </a:t>
            </a:r>
            <a:r>
              <a:rPr lang="en-GB" dirty="0" smtClean="0"/>
              <a:t>do not </a:t>
            </a:r>
            <a:r>
              <a:rPr lang="en-GB" dirty="0"/>
              <a:t>deposit these elements on the surface of the substrate and are present at some excess concentration before </a:t>
            </a:r>
            <a:r>
              <a:rPr lang="en-GB" dirty="0" smtClean="0"/>
              <a:t>growth</a:t>
            </a:r>
            <a:r>
              <a:rPr lang="en-GB" dirty="0" smtClean="0"/>
              <a:t> ( about 5 to 30 x the group III concentration).</a:t>
            </a:r>
            <a:endParaRPr lang="en-GB" dirty="0" smtClean="0"/>
          </a:p>
          <a:p>
            <a:endParaRPr lang="en-GB" dirty="0" smtClean="0"/>
          </a:p>
          <a:p>
            <a:pPr marL="285750" indent="-285750">
              <a:buFont typeface="Arial" panose="020B0604020202020204" pitchFamily="34" charset="0"/>
              <a:buChar char="•"/>
            </a:pPr>
            <a:r>
              <a:rPr lang="en-GB" dirty="0" smtClean="0"/>
              <a:t>The layer thickness is set by the exposure time to the group III alkyl. This is a linear process with the growth under computer control</a:t>
            </a:r>
            <a:endParaRPr lang="en-GB" dirty="0"/>
          </a:p>
          <a:p>
            <a:r>
              <a:rPr lang="en-GB" dirty="0"/>
              <a:t> </a:t>
            </a:r>
          </a:p>
          <a:p>
            <a:pPr marL="285750" indent="-285750">
              <a:buFont typeface="Arial" panose="020B0604020202020204" pitchFamily="34" charset="0"/>
              <a:buChar char="•"/>
            </a:pPr>
            <a:r>
              <a:rPr lang="en-GB" dirty="0"/>
              <a:t>The MOVPE reactor is controlling very toxic and inflammable reagents and must have safety circuits to prevent accidental exposure</a:t>
            </a:r>
            <a:r>
              <a:rPr lang="en-GB" dirty="0" smtClean="0"/>
              <a:t>.</a:t>
            </a:r>
            <a:endParaRPr lang="en-GB" dirty="0"/>
          </a:p>
          <a:p>
            <a:endParaRPr lang="en-GB" dirty="0"/>
          </a:p>
        </p:txBody>
      </p:sp>
      <p:pic>
        <p:nvPicPr>
          <p:cNvPr id="3" name="Picture 2"/>
          <p:cNvPicPr>
            <a:picLocks noChangeAspect="1"/>
          </p:cNvPicPr>
          <p:nvPr/>
        </p:nvPicPr>
        <p:blipFill>
          <a:blip r:embed="rId2" cstate="print"/>
          <a:stretch>
            <a:fillRect/>
          </a:stretch>
        </p:blipFill>
        <p:spPr>
          <a:xfrm>
            <a:off x="5436096" y="4149080"/>
            <a:ext cx="3156361" cy="1627540"/>
          </a:xfrm>
          <a:prstGeom prst="rect">
            <a:avLst/>
          </a:prstGeom>
        </p:spPr>
      </p:pic>
      <p:sp>
        <p:nvSpPr>
          <p:cNvPr id="4" name="TextBox 3"/>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Key features of an MOVPE reactor</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extLst>
      <p:ext uri="{BB962C8B-B14F-4D97-AF65-F5344CB8AC3E}">
        <p14:creationId xmlns:p14="http://schemas.microsoft.com/office/powerpoint/2010/main" xmlns="" val="2416719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23528" y="980728"/>
            <a:ext cx="84249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indent="-285750">
              <a:buFont typeface="Arial" panose="020B0604020202020204" pitchFamily="34" charset="0"/>
              <a:buChar char="•"/>
            </a:pPr>
            <a:r>
              <a:rPr lang="en-GB" sz="2000" dirty="0"/>
              <a:t>The MOVPE group III source material must deposit a uniform layer with a practically high growth rate, free from carbon impurities arising from the alkyl group. This ideal precursor is closely met by “ </a:t>
            </a:r>
            <a:r>
              <a:rPr lang="en-GB" sz="2000" dirty="0" err="1"/>
              <a:t>trimethyl</a:t>
            </a:r>
            <a:r>
              <a:rPr lang="en-GB" sz="2000" dirty="0"/>
              <a:t>” sources.</a:t>
            </a:r>
          </a:p>
          <a:p>
            <a:r>
              <a:rPr lang="en-GB" sz="2000" dirty="0"/>
              <a:t> </a:t>
            </a:r>
          </a:p>
          <a:p>
            <a:pPr marL="285750" lvl="0" indent="-285750">
              <a:buFont typeface="Arial" panose="020B0604020202020204" pitchFamily="34" charset="0"/>
              <a:buChar char="•"/>
            </a:pPr>
            <a:r>
              <a:rPr lang="en-GB" sz="2000" dirty="0"/>
              <a:t>Also, there should not be an excessive </a:t>
            </a:r>
            <a:r>
              <a:rPr lang="en-GB" sz="2000" dirty="0" smtClean="0"/>
              <a:t>homogeneous  </a:t>
            </a:r>
            <a:r>
              <a:rPr lang="en-GB" sz="2000" dirty="0"/>
              <a:t>gas phase decomposition which would give III-V dust rather than an epitaxial layer.</a:t>
            </a:r>
          </a:p>
          <a:p>
            <a:r>
              <a:rPr lang="en-GB" sz="2000" dirty="0"/>
              <a:t> </a:t>
            </a:r>
          </a:p>
          <a:p>
            <a:pPr marL="285750" lvl="0" indent="-285750">
              <a:buFont typeface="Arial" panose="020B0604020202020204" pitchFamily="34" charset="0"/>
              <a:buChar char="•"/>
            </a:pPr>
            <a:r>
              <a:rPr lang="en-GB" sz="2000" dirty="0"/>
              <a:t>The methyl group reacts with hydrogen from arsine at the growth surface to produce methane, which can be removed from the reactor. </a:t>
            </a:r>
          </a:p>
          <a:p>
            <a:pPr lvl="0"/>
            <a:endParaRPr lang="en-GB" sz="2000" dirty="0"/>
          </a:p>
          <a:p>
            <a:pPr marL="285750" lvl="0" indent="-285750">
              <a:buFont typeface="Arial" panose="020B0604020202020204" pitchFamily="34" charset="0"/>
              <a:buChar char="•"/>
            </a:pPr>
            <a:r>
              <a:rPr lang="en-GB" sz="2000" dirty="0"/>
              <a:t>Hydrogen gas is considered  to be essentially unreactive, but has a high thermal </a:t>
            </a:r>
            <a:r>
              <a:rPr lang="en-GB" sz="2000" dirty="0" smtClean="0"/>
              <a:t>conductivity.</a:t>
            </a:r>
            <a:endParaRPr lang="en-GB" sz="2000" dirty="0"/>
          </a:p>
          <a:p>
            <a:r>
              <a:rPr lang="en-GB" sz="2000" dirty="0"/>
              <a:t> </a:t>
            </a:r>
          </a:p>
          <a:p>
            <a:pPr marL="285750" indent="-285750">
              <a:buFont typeface="Arial" panose="020B0604020202020204" pitchFamily="34" charset="0"/>
              <a:buChar char="•"/>
            </a:pPr>
            <a:r>
              <a:rPr lang="en-GB" sz="2000" dirty="0"/>
              <a:t> The vapour </a:t>
            </a:r>
            <a:r>
              <a:rPr lang="en-GB" sz="2000" dirty="0" smtClean="0"/>
              <a:t>pressures </a:t>
            </a:r>
            <a:r>
              <a:rPr lang="en-GB" sz="2000" dirty="0"/>
              <a:t>of the group </a:t>
            </a:r>
            <a:r>
              <a:rPr lang="en-GB" sz="2000" dirty="0" err="1" smtClean="0"/>
              <a:t>trimethylaluminium</a:t>
            </a:r>
            <a:r>
              <a:rPr lang="en-GB" sz="2000" dirty="0" smtClean="0"/>
              <a:t>, </a:t>
            </a:r>
            <a:r>
              <a:rPr lang="en-GB" sz="2000" dirty="0" err="1" smtClean="0"/>
              <a:t>trimethylgallium</a:t>
            </a:r>
            <a:r>
              <a:rPr lang="en-GB" sz="2000" dirty="0"/>
              <a:t>, </a:t>
            </a:r>
            <a:r>
              <a:rPr lang="en-GB" sz="2000" dirty="0" smtClean="0"/>
              <a:t>and </a:t>
            </a:r>
            <a:r>
              <a:rPr lang="en-GB" sz="2000" dirty="0" err="1" smtClean="0"/>
              <a:t>trimethylindium</a:t>
            </a:r>
            <a:r>
              <a:rPr lang="en-GB" sz="2000" dirty="0" smtClean="0"/>
              <a:t> </a:t>
            </a:r>
            <a:r>
              <a:rPr lang="en-GB" sz="2000" dirty="0"/>
              <a:t>all have a practical </a:t>
            </a:r>
            <a:r>
              <a:rPr lang="en-GB" sz="2000" dirty="0" smtClean="0"/>
              <a:t>values </a:t>
            </a:r>
            <a:r>
              <a:rPr lang="en-GB" sz="2000" dirty="0" smtClean="0"/>
              <a:t>in </a:t>
            </a:r>
            <a:r>
              <a:rPr lang="en-GB" sz="2000" dirty="0"/>
              <a:t>the 40C to -20C temperature </a:t>
            </a:r>
            <a:r>
              <a:rPr lang="en-GB" sz="2000" dirty="0" smtClean="0"/>
              <a:t>range</a:t>
            </a:r>
            <a:r>
              <a:rPr lang="en-GB" sz="2000" dirty="0" smtClean="0"/>
              <a:t> </a:t>
            </a:r>
            <a:r>
              <a:rPr lang="en-GB" sz="2000" dirty="0" smtClean="0"/>
              <a:t>providing</a:t>
            </a:r>
            <a:r>
              <a:rPr lang="en-GB" sz="2000" dirty="0" smtClean="0"/>
              <a:t> </a:t>
            </a:r>
            <a:r>
              <a:rPr lang="en-GB" sz="2000" dirty="0"/>
              <a:t>growth </a:t>
            </a:r>
            <a:r>
              <a:rPr lang="en-GB" sz="2000" dirty="0" smtClean="0"/>
              <a:t>rates </a:t>
            </a:r>
            <a:r>
              <a:rPr lang="en-GB" sz="2000" dirty="0" smtClean="0"/>
              <a:t>between</a:t>
            </a:r>
            <a:r>
              <a:rPr lang="en-GB" sz="2000" dirty="0" smtClean="0"/>
              <a:t> </a:t>
            </a:r>
            <a:r>
              <a:rPr lang="en-GB" sz="2000" dirty="0"/>
              <a:t>1 </a:t>
            </a:r>
            <a:r>
              <a:rPr lang="en-GB" sz="2000" dirty="0" smtClean="0"/>
              <a:t>and</a:t>
            </a:r>
            <a:r>
              <a:rPr lang="en-GB" sz="2000" dirty="0" smtClean="0"/>
              <a:t> </a:t>
            </a:r>
            <a:r>
              <a:rPr lang="en-GB" sz="2000" dirty="0"/>
              <a:t>5 </a:t>
            </a:r>
            <a:r>
              <a:rPr lang="en-GB" sz="2000" dirty="0" smtClean="0"/>
              <a:t>microns/hour.</a:t>
            </a:r>
            <a:endParaRPr lang="en-GB" sz="2000" dirty="0"/>
          </a:p>
          <a:p>
            <a:endParaRPr lang="en-GB" sz="2000" dirty="0"/>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sz="2000" b="0" i="0" u="none" strike="noStrike" cap="none" normalizeH="0" baseline="0" dirty="0" smtClean="0">
              <a:ln>
                <a:noFill/>
              </a:ln>
              <a:solidFill>
                <a:schemeClr val="tx1"/>
              </a:solidFill>
              <a:effectLst/>
              <a:latin typeface="Arial" pitchFamily="34" charset="0"/>
            </a:endParaRPr>
          </a:p>
        </p:txBody>
      </p:sp>
      <p:sp>
        <p:nvSpPr>
          <p:cNvPr id="3" name="TextBox 2"/>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Which reagents are used and why?</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536" y="3183014"/>
            <a:ext cx="84249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GB" sz="1800" b="0" i="0" u="none" strike="noStrike" cap="none" normalizeH="0" baseline="0" dirty="0" smtClean="0">
                <a:ln>
                  <a:noFill/>
                </a:ln>
                <a:solidFill>
                  <a:schemeClr val="tx1"/>
                </a:solidFill>
                <a:effectLst/>
                <a:latin typeface="Arial" pitchFamily="34" charset="0"/>
              </a:rPr>
              <a:t> </a:t>
            </a:r>
          </a:p>
        </p:txBody>
      </p:sp>
      <p:sp>
        <p:nvSpPr>
          <p:cNvPr id="26625" name="Rectangle 1"/>
          <p:cNvSpPr>
            <a:spLocks noChangeArrowheads="1"/>
          </p:cNvSpPr>
          <p:nvPr/>
        </p:nvSpPr>
        <p:spPr bwMode="auto">
          <a:xfrm>
            <a:off x="360040" y="721727"/>
            <a:ext cx="8460432"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indent="-285750">
              <a:buFont typeface="Arial" panose="020B0604020202020204" pitchFamily="34" charset="0"/>
              <a:buChar char="•"/>
            </a:pPr>
            <a:r>
              <a:rPr lang="en-GB" dirty="0" err="1" smtClean="0"/>
              <a:t>Trimetylalumium</a:t>
            </a:r>
            <a:r>
              <a:rPr lang="en-GB" dirty="0" smtClean="0"/>
              <a:t> (TMA) does result in a carbon residue which increases with Al fraction </a:t>
            </a:r>
            <a:r>
              <a:rPr lang="en-GB" dirty="0" smtClean="0"/>
              <a:t>for </a:t>
            </a:r>
            <a:r>
              <a:rPr lang="en-GB" dirty="0" err="1" smtClean="0"/>
              <a:t>AlGaAs</a:t>
            </a:r>
            <a:r>
              <a:rPr lang="en-GB" dirty="0" smtClean="0"/>
              <a:t>.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A low growth temperature reduces the carbon content, but aids oxygen inclusion. Very pure TMA, free from the volatile </a:t>
            </a:r>
            <a:r>
              <a:rPr lang="en-GB" dirty="0" err="1" smtClean="0"/>
              <a:t>monoalkoxide</a:t>
            </a:r>
            <a:r>
              <a:rPr lang="en-GB" dirty="0" smtClean="0"/>
              <a:t> , is necessary to realise high optical quality and controlled doping.</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GB"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Trimethylindium</a:t>
            </a:r>
            <a:r>
              <a:rPr kumimoji="0" lang="en-GB"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 a solid, so the source is sublimed with hydrogen flowing in the opposite direction to a liquid bubbler. Sublimation does not always provide transport of the maximum saturated vapour pressure, so the powder size of the source is critical for a constant/stable output.</a:t>
            </a:r>
            <a:endParaRPr kumimoji="0" lang="en-GB" b="0" i="0" u="none" strike="noStrike" cap="none" normalizeH="0" baseline="0" dirty="0" smtClean="0">
              <a:ln>
                <a:noFill/>
              </a:ln>
              <a:solidFill>
                <a:schemeClr val="tx1"/>
              </a:solidFill>
              <a:effectLst/>
              <a:latin typeface="Arial" pitchFamily="34" charset="0"/>
            </a:endParaRPr>
          </a:p>
        </p:txBody>
      </p:sp>
      <p:pic>
        <p:nvPicPr>
          <p:cNvPr id="4098" name="Picture 2" descr="Image result for trimethylgallium"/>
          <p:cNvPicPr>
            <a:picLocks noChangeAspect="1" noChangeArrowheads="1"/>
          </p:cNvPicPr>
          <p:nvPr/>
        </p:nvPicPr>
        <p:blipFill>
          <a:blip r:embed="rId2" cstate="print"/>
          <a:srcRect/>
          <a:stretch>
            <a:fillRect/>
          </a:stretch>
        </p:blipFill>
        <p:spPr bwMode="auto">
          <a:xfrm>
            <a:off x="683568" y="4139788"/>
            <a:ext cx="3000375" cy="1524001"/>
          </a:xfrm>
          <a:prstGeom prst="rect">
            <a:avLst/>
          </a:prstGeom>
          <a:noFill/>
        </p:spPr>
      </p:pic>
      <p:sp>
        <p:nvSpPr>
          <p:cNvPr id="5" name="TextBox 4"/>
          <p:cNvSpPr txBox="1"/>
          <p:nvPr/>
        </p:nvSpPr>
        <p:spPr>
          <a:xfrm>
            <a:off x="251520" y="4067780"/>
            <a:ext cx="1795363" cy="369332"/>
          </a:xfrm>
          <a:prstGeom prst="rect">
            <a:avLst/>
          </a:prstGeom>
          <a:noFill/>
        </p:spPr>
        <p:txBody>
          <a:bodyPr wrap="none" rtlCol="0">
            <a:spAutoFit/>
          </a:bodyPr>
          <a:lstStyle/>
          <a:p>
            <a:r>
              <a:rPr lang="en-GB" b="1" dirty="0" smtClean="0"/>
              <a:t>Sources for </a:t>
            </a:r>
            <a:r>
              <a:rPr lang="en-GB" b="1" dirty="0" err="1" smtClean="0"/>
              <a:t>GaAs</a:t>
            </a:r>
            <a:endParaRPr lang="en-GB" b="1" dirty="0"/>
          </a:p>
        </p:txBody>
      </p:sp>
      <p:sp>
        <p:nvSpPr>
          <p:cNvPr id="2" name="AutoShape 2" descr="Image result for ars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00" name="AutoShape 4" descr="Image result for ars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02" name="AutoShape 6" descr="Image result for ars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04" name="AutoShape 8" descr="Image result for ars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106" name="Picture 10" descr="Image result for arsine"/>
          <p:cNvPicPr>
            <a:picLocks noChangeAspect="1" noChangeArrowheads="1"/>
          </p:cNvPicPr>
          <p:nvPr/>
        </p:nvPicPr>
        <p:blipFill>
          <a:blip r:embed="rId3" cstate="print"/>
          <a:srcRect/>
          <a:stretch>
            <a:fillRect/>
          </a:stretch>
        </p:blipFill>
        <p:spPr bwMode="auto">
          <a:xfrm>
            <a:off x="5004048" y="3779748"/>
            <a:ext cx="2206351" cy="2206354"/>
          </a:xfrm>
          <a:prstGeom prst="rect">
            <a:avLst/>
          </a:prstGeom>
          <a:noFill/>
        </p:spPr>
      </p:pic>
      <p:sp>
        <p:nvSpPr>
          <p:cNvPr id="11" name="TextBox 10"/>
          <p:cNvSpPr txBox="1"/>
          <p:nvPr/>
        </p:nvSpPr>
        <p:spPr>
          <a:xfrm>
            <a:off x="611560" y="6228020"/>
            <a:ext cx="7403758" cy="369332"/>
          </a:xfrm>
          <a:prstGeom prst="rect">
            <a:avLst/>
          </a:prstGeom>
          <a:noFill/>
        </p:spPr>
        <p:txBody>
          <a:bodyPr wrap="none" rtlCol="0">
            <a:spAutoFit/>
          </a:bodyPr>
          <a:lstStyle/>
          <a:p>
            <a:r>
              <a:rPr lang="en-GB" b="1" dirty="0" smtClean="0"/>
              <a:t>TMG:- liquid -5C VP = 51.9 </a:t>
            </a:r>
            <a:r>
              <a:rPr lang="en-GB" b="1" dirty="0" err="1" smtClean="0"/>
              <a:t>Torr</a:t>
            </a:r>
            <a:r>
              <a:rPr lang="en-GB" b="1" dirty="0" smtClean="0"/>
              <a:t>                         AsH3:- liquid 20C VP = 270 psi</a:t>
            </a:r>
            <a:endParaRPr lang="en-GB" b="1" dirty="0"/>
          </a:p>
        </p:txBody>
      </p:sp>
      <p:sp>
        <p:nvSpPr>
          <p:cNvPr id="12" name="TextBox 11"/>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Which reagents are used and why?</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435677"/>
            <a:ext cx="125963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pitchFamily="34" charset="0"/>
              </a:rPr>
              <a:t> </a:t>
            </a:r>
          </a:p>
        </p:txBody>
      </p:sp>
      <p:sp>
        <p:nvSpPr>
          <p:cNvPr id="25602" name="Rectangle 2"/>
          <p:cNvSpPr>
            <a:spLocks noChangeArrowheads="1"/>
          </p:cNvSpPr>
          <p:nvPr/>
        </p:nvSpPr>
        <p:spPr bwMode="auto">
          <a:xfrm>
            <a:off x="0" y="43934"/>
            <a:ext cx="37702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pitchFamily="34" charset="0"/>
              </a:rPr>
              <a:t>   </a:t>
            </a:r>
          </a:p>
        </p:txBody>
      </p:sp>
      <p:sp>
        <p:nvSpPr>
          <p:cNvPr id="4" name="TextBox 3"/>
          <p:cNvSpPr txBox="1"/>
          <p:nvPr/>
        </p:nvSpPr>
        <p:spPr>
          <a:xfrm>
            <a:off x="827584" y="980728"/>
            <a:ext cx="6779164" cy="5878532"/>
          </a:xfrm>
          <a:prstGeom prst="rect">
            <a:avLst/>
          </a:prstGeom>
          <a:noFill/>
        </p:spPr>
        <p:txBody>
          <a:bodyPr wrap="none" rtlCol="0">
            <a:spAutoFit/>
          </a:bodyPr>
          <a:lstStyle/>
          <a:p>
            <a:r>
              <a:rPr lang="en-GB" dirty="0" smtClean="0"/>
              <a:t>The vapour pressure of </a:t>
            </a:r>
            <a:r>
              <a:rPr lang="en-GB" dirty="0" smtClean="0"/>
              <a:t>TMA, TMG and </a:t>
            </a:r>
            <a:r>
              <a:rPr lang="en-GB" dirty="0" smtClean="0"/>
              <a:t>TMI follows the equation:-</a:t>
            </a:r>
          </a:p>
          <a:p>
            <a:r>
              <a:rPr lang="en-GB" b="1" dirty="0" smtClean="0"/>
              <a:t>                                          Log10 P = A – B/T</a:t>
            </a:r>
          </a:p>
          <a:p>
            <a:endParaRPr lang="en-GB" b="1" dirty="0" smtClean="0"/>
          </a:p>
          <a:p>
            <a:r>
              <a:rPr lang="en-GB" sz="1600" dirty="0" smtClean="0"/>
              <a:t>T = temperature in degrees K</a:t>
            </a:r>
          </a:p>
          <a:p>
            <a:r>
              <a:rPr lang="en-GB" sz="1600" dirty="0" smtClean="0"/>
              <a:t>P is the saturated vapour pressure in </a:t>
            </a:r>
            <a:r>
              <a:rPr lang="en-GB" sz="1600" dirty="0" err="1" smtClean="0"/>
              <a:t>Torr</a:t>
            </a:r>
            <a:endParaRPr lang="en-GB" sz="1600" dirty="0" smtClean="0"/>
          </a:p>
          <a:p>
            <a:endParaRPr lang="en-GB" sz="1600" dirty="0" smtClean="0"/>
          </a:p>
          <a:p>
            <a:r>
              <a:rPr lang="en-GB" sz="1600" dirty="0" smtClean="0"/>
              <a:t>A= 8.07 TMG     A=8.22 TMA    A=10.52 TMI  </a:t>
            </a:r>
          </a:p>
          <a:p>
            <a:r>
              <a:rPr lang="en-GB" sz="1600" dirty="0" smtClean="0"/>
              <a:t>B=1703 TMG     B=2134 TMA   B= 3014 TMI       </a:t>
            </a:r>
          </a:p>
          <a:p>
            <a:endParaRPr lang="en-GB" sz="1600" dirty="0" smtClean="0"/>
          </a:p>
          <a:p>
            <a:endParaRPr lang="en-GB" sz="1600" dirty="0" smtClean="0"/>
          </a:p>
          <a:p>
            <a:r>
              <a:rPr lang="en-GB" sz="1600" dirty="0" smtClean="0"/>
              <a:t>TMA is a </a:t>
            </a:r>
            <a:r>
              <a:rPr lang="en-GB" sz="1600" dirty="0" err="1" smtClean="0"/>
              <a:t>dimer</a:t>
            </a:r>
            <a:r>
              <a:rPr lang="en-GB" sz="1600" dirty="0" smtClean="0"/>
              <a:t> in the gas phase. The liquid freezes at 15C</a:t>
            </a:r>
          </a:p>
          <a:p>
            <a:r>
              <a:rPr lang="en-GB" sz="1600" dirty="0" smtClean="0"/>
              <a:t>TMI is supplied a granular solid in a reverse flow bubbler</a:t>
            </a:r>
          </a:p>
          <a:p>
            <a:endParaRPr lang="en-GB" sz="1600" dirty="0" smtClean="0"/>
          </a:p>
          <a:p>
            <a:r>
              <a:rPr lang="en-GB" sz="1600" dirty="0" smtClean="0"/>
              <a:t>All these materials spontaneously ignite in air and are supplied in stainless steel</a:t>
            </a:r>
          </a:p>
          <a:p>
            <a:r>
              <a:rPr lang="en-GB" sz="1600" dirty="0" smtClean="0"/>
              <a:t>containers with bellows sealed valves.</a:t>
            </a:r>
          </a:p>
          <a:p>
            <a:endParaRPr lang="en-GB" sz="1600" dirty="0" smtClean="0"/>
          </a:p>
          <a:p>
            <a:r>
              <a:rPr lang="en-GB" sz="1600" dirty="0" smtClean="0"/>
              <a:t>Purified hydrogen transports the vapour to the reactor</a:t>
            </a:r>
          </a:p>
          <a:p>
            <a:endParaRPr lang="en-GB" sz="1600" dirty="0" smtClean="0"/>
          </a:p>
          <a:p>
            <a:r>
              <a:rPr lang="en-GB" sz="1600" dirty="0" smtClean="0"/>
              <a:t>The precursor is never seen and must be identified by in-situ monitors such as</a:t>
            </a:r>
          </a:p>
          <a:p>
            <a:r>
              <a:rPr lang="en-GB" sz="1600" dirty="0" smtClean="0"/>
              <a:t>the “</a:t>
            </a:r>
            <a:r>
              <a:rPr lang="en-GB" sz="1600" dirty="0" err="1" smtClean="0"/>
              <a:t>Epison</a:t>
            </a:r>
            <a:r>
              <a:rPr lang="en-GB" sz="1600" dirty="0" smtClean="0"/>
              <a:t>”, a vapour concentration measuring system based on Ultra-Sound</a:t>
            </a:r>
          </a:p>
          <a:p>
            <a:r>
              <a:rPr lang="en-GB" sz="1600" dirty="0" smtClean="0"/>
              <a:t>Velocity.</a:t>
            </a:r>
          </a:p>
          <a:p>
            <a:endParaRPr lang="en-GB" sz="1600" dirty="0" smtClean="0"/>
          </a:p>
          <a:p>
            <a:endParaRPr lang="en-GB" dirty="0"/>
          </a:p>
        </p:txBody>
      </p:sp>
      <p:sp>
        <p:nvSpPr>
          <p:cNvPr id="5" name="TextBox 4"/>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Which reagents are used and why?</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04664"/>
            <a:ext cx="8537081" cy="6186309"/>
          </a:xfrm>
          <a:prstGeom prst="rect">
            <a:avLst/>
          </a:prstGeom>
          <a:noFill/>
        </p:spPr>
        <p:txBody>
          <a:bodyPr wrap="none" rtlCol="0">
            <a:spAutoFit/>
          </a:bodyPr>
          <a:lstStyle/>
          <a:p>
            <a:endParaRPr lang="en-GB" dirty="0" smtClean="0"/>
          </a:p>
          <a:p>
            <a:r>
              <a:rPr lang="en-GB" b="1" dirty="0" smtClean="0"/>
              <a:t>u-</a:t>
            </a:r>
            <a:r>
              <a:rPr lang="en-GB" b="1" dirty="0" err="1" smtClean="0"/>
              <a:t>dimethylhydrazine</a:t>
            </a:r>
            <a:r>
              <a:rPr lang="en-GB" b="1" dirty="0" smtClean="0"/>
              <a:t>:</a:t>
            </a:r>
          </a:p>
          <a:p>
            <a:r>
              <a:rPr lang="en-GB" dirty="0" smtClean="0"/>
              <a:t>This is a nitrogen source, but very inefficient, toxic and difficult to fully </a:t>
            </a:r>
            <a:r>
              <a:rPr lang="en-GB" dirty="0" smtClean="0"/>
              <a:t>decompose all </a:t>
            </a:r>
            <a:r>
              <a:rPr lang="en-GB" dirty="0" smtClean="0"/>
              <a:t>the</a:t>
            </a:r>
          </a:p>
          <a:p>
            <a:r>
              <a:rPr lang="en-GB" dirty="0" smtClean="0"/>
              <a:t>vented material.</a:t>
            </a:r>
          </a:p>
          <a:p>
            <a:r>
              <a:rPr lang="en-GB" dirty="0" smtClean="0"/>
              <a:t>Primarily used for </a:t>
            </a:r>
            <a:r>
              <a:rPr lang="en-GB" dirty="0" err="1" smtClean="0"/>
              <a:t>GaInAsN</a:t>
            </a:r>
            <a:r>
              <a:rPr lang="en-GB" dirty="0" smtClean="0"/>
              <a:t> alloys having a N  fraction of only a few %.</a:t>
            </a:r>
          </a:p>
          <a:p>
            <a:r>
              <a:rPr lang="en-GB" dirty="0" smtClean="0"/>
              <a:t>Very low growth temperatures, i.e. below 500C are required, introducing other </a:t>
            </a:r>
          </a:p>
          <a:p>
            <a:r>
              <a:rPr lang="en-GB" dirty="0" smtClean="0"/>
              <a:t>problems related to AsH3 decomposition.</a:t>
            </a:r>
          </a:p>
          <a:p>
            <a:endParaRPr lang="en-GB" dirty="0" smtClean="0"/>
          </a:p>
          <a:p>
            <a:r>
              <a:rPr lang="en-GB" b="1" dirty="0" smtClean="0"/>
              <a:t>t-</a:t>
            </a:r>
            <a:r>
              <a:rPr lang="en-GB" b="1" dirty="0" err="1" smtClean="0"/>
              <a:t>Butylarsine</a:t>
            </a:r>
            <a:r>
              <a:rPr lang="en-GB" b="1" dirty="0" smtClean="0"/>
              <a:t>:</a:t>
            </a:r>
          </a:p>
          <a:p>
            <a:r>
              <a:rPr lang="en-GB" dirty="0" smtClean="0"/>
              <a:t>This is a liquid  arsenic source transported by hydrogen. The t-butyl group has a weak </a:t>
            </a:r>
          </a:p>
          <a:p>
            <a:r>
              <a:rPr lang="en-GB" dirty="0" smtClean="0"/>
              <a:t>bond with arsenic and easily forms AsH2, which decomposes readily to incorporate As. </a:t>
            </a:r>
          </a:p>
          <a:p>
            <a:r>
              <a:rPr lang="en-GB" dirty="0" smtClean="0"/>
              <a:t>Ideal for temperature growth, such as nitrides above</a:t>
            </a:r>
          </a:p>
          <a:p>
            <a:endParaRPr lang="en-GB" dirty="0" smtClean="0"/>
          </a:p>
          <a:p>
            <a:r>
              <a:rPr lang="en-GB" b="1" dirty="0" err="1" smtClean="0"/>
              <a:t>bis-methylcylopentadienylmagnesium</a:t>
            </a:r>
            <a:r>
              <a:rPr lang="en-GB" b="1" dirty="0" smtClean="0"/>
              <a:t> (a liquid)</a:t>
            </a:r>
          </a:p>
          <a:p>
            <a:r>
              <a:rPr lang="en-GB" dirty="0" smtClean="0"/>
              <a:t>The only practical </a:t>
            </a:r>
            <a:r>
              <a:rPr lang="en-GB" dirty="0" err="1" smtClean="0"/>
              <a:t>dopant</a:t>
            </a:r>
            <a:r>
              <a:rPr lang="en-GB" dirty="0" smtClean="0"/>
              <a:t> source for Mg and used extensively for </a:t>
            </a:r>
            <a:r>
              <a:rPr lang="en-GB" dirty="0" err="1" smtClean="0"/>
              <a:t>GaN</a:t>
            </a:r>
            <a:r>
              <a:rPr lang="en-GB" dirty="0" smtClean="0"/>
              <a:t> p-type doping.</a:t>
            </a:r>
          </a:p>
          <a:p>
            <a:r>
              <a:rPr lang="en-GB" dirty="0" smtClean="0"/>
              <a:t>The low diffusion rate of Mg is important for </a:t>
            </a:r>
            <a:r>
              <a:rPr lang="en-GB" dirty="0" err="1" smtClean="0"/>
              <a:t>GaInP</a:t>
            </a:r>
            <a:r>
              <a:rPr lang="en-GB" dirty="0" smtClean="0"/>
              <a:t> p-type as an alternative to Zn. </a:t>
            </a:r>
          </a:p>
          <a:p>
            <a:r>
              <a:rPr lang="en-GB" dirty="0" smtClean="0"/>
              <a:t>Zn diffusion is a well know problem in </a:t>
            </a:r>
            <a:r>
              <a:rPr lang="en-GB" dirty="0" err="1" smtClean="0"/>
              <a:t>opto</a:t>
            </a:r>
            <a:r>
              <a:rPr lang="en-GB" dirty="0" smtClean="0"/>
              <a:t> devices</a:t>
            </a:r>
          </a:p>
          <a:p>
            <a:endParaRPr lang="en-GB" dirty="0" smtClean="0"/>
          </a:p>
          <a:p>
            <a:r>
              <a:rPr lang="en-GB" b="1" dirty="0" err="1" smtClean="0"/>
              <a:t>Bromotrichloromethane</a:t>
            </a:r>
            <a:r>
              <a:rPr lang="en-GB" b="1" dirty="0" smtClean="0"/>
              <a:t>;</a:t>
            </a:r>
          </a:p>
          <a:p>
            <a:r>
              <a:rPr lang="en-GB" dirty="0" smtClean="0"/>
              <a:t>A  liquid carbon doping source for p-type </a:t>
            </a:r>
            <a:r>
              <a:rPr lang="en-GB" dirty="0" err="1" smtClean="0"/>
              <a:t>AlGaAs</a:t>
            </a:r>
            <a:r>
              <a:rPr lang="en-GB" dirty="0" smtClean="0"/>
              <a:t>. A very useful reagent made in </a:t>
            </a:r>
          </a:p>
          <a:p>
            <a:r>
              <a:rPr lang="en-GB" dirty="0" smtClean="0"/>
              <a:t>response to the banning of CCl4 by the Montreal Protocol. For </a:t>
            </a:r>
            <a:r>
              <a:rPr lang="en-GB" dirty="0" err="1" smtClean="0"/>
              <a:t>GaAs</a:t>
            </a:r>
            <a:r>
              <a:rPr lang="en-GB" dirty="0" smtClean="0"/>
              <a:t> there is a low </a:t>
            </a:r>
            <a:endParaRPr lang="en-GB" dirty="0" smtClean="0"/>
          </a:p>
          <a:p>
            <a:r>
              <a:rPr lang="en-GB" dirty="0" smtClean="0"/>
              <a:t>incorporation sensitivity </a:t>
            </a:r>
            <a:r>
              <a:rPr lang="en-GB" dirty="0" smtClean="0"/>
              <a:t>to growth temperature, unlike CCl4. </a:t>
            </a:r>
            <a:endParaRPr lang="en-GB" dirty="0"/>
          </a:p>
        </p:txBody>
      </p:sp>
      <p:sp>
        <p:nvSpPr>
          <p:cNvPr id="3" name="TextBox 2"/>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Other MOVPE Precursors</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extLst>
      <p:ext uri="{BB962C8B-B14F-4D97-AF65-F5344CB8AC3E}">
        <p14:creationId xmlns:p14="http://schemas.microsoft.com/office/powerpoint/2010/main" xmlns="" val="2273454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836712"/>
            <a:ext cx="8208912" cy="5078313"/>
          </a:xfrm>
          <a:prstGeom prst="rect">
            <a:avLst/>
          </a:prstGeom>
          <a:noFill/>
        </p:spPr>
        <p:txBody>
          <a:bodyPr wrap="square" rtlCol="0">
            <a:spAutoFit/>
          </a:bodyPr>
          <a:lstStyle/>
          <a:p>
            <a:endParaRPr lang="en-GB" dirty="0" smtClean="0"/>
          </a:p>
          <a:p>
            <a:pPr marL="285750" indent="-285750" algn="just">
              <a:buFont typeface="Arial" panose="020B0604020202020204" pitchFamily="34" charset="0"/>
              <a:buChar char="•"/>
            </a:pPr>
            <a:r>
              <a:rPr lang="en-GB" dirty="0" smtClean="0"/>
              <a:t>MOVPE is a useful process for a wide range of materials, but has limitations related to the available precursors. For example carbon residues in TMA grown </a:t>
            </a:r>
            <a:r>
              <a:rPr lang="en-GB" dirty="0" err="1" smtClean="0"/>
              <a:t>AlGaAs</a:t>
            </a:r>
            <a:r>
              <a:rPr lang="en-GB" dirty="0" smtClean="0"/>
              <a:t>. </a:t>
            </a:r>
            <a:r>
              <a:rPr lang="en-GB" dirty="0" err="1" smtClean="0"/>
              <a:t>Triethyl</a:t>
            </a:r>
            <a:r>
              <a:rPr lang="en-GB" dirty="0" smtClean="0"/>
              <a:t> </a:t>
            </a:r>
            <a:r>
              <a:rPr lang="en-GB" dirty="0" smtClean="0"/>
              <a:t>based precursors give lower carbon, but are significantly less volatile.</a:t>
            </a:r>
          </a:p>
          <a:p>
            <a:pPr marL="285750" indent="-285750" algn="just">
              <a:buFont typeface="Arial" panose="020B0604020202020204" pitchFamily="34" charset="0"/>
              <a:buChar char="•"/>
            </a:pPr>
            <a:endParaRPr lang="en-GB" dirty="0" smtClean="0"/>
          </a:p>
          <a:p>
            <a:pPr marL="285750" indent="-285750" algn="just">
              <a:buFont typeface="Arial" panose="020B0604020202020204" pitchFamily="34" charset="0"/>
              <a:buChar char="•"/>
            </a:pPr>
            <a:r>
              <a:rPr lang="en-GB" dirty="0" smtClean="0"/>
              <a:t>The growth temperature controls all aspects of the process, viz. epitaxy, decomposition of reagents and reactor gas dynamics. </a:t>
            </a:r>
          </a:p>
          <a:p>
            <a:pPr marL="285750" indent="-285750" algn="just">
              <a:buFont typeface="Arial" panose="020B0604020202020204" pitchFamily="34" charset="0"/>
              <a:buChar char="•"/>
            </a:pPr>
            <a:endParaRPr lang="en-GB" dirty="0" smtClean="0"/>
          </a:p>
          <a:p>
            <a:pPr marL="285750" indent="-285750" algn="just">
              <a:buFont typeface="Arial" panose="020B0604020202020204" pitchFamily="34" charset="0"/>
              <a:buChar char="•"/>
            </a:pPr>
            <a:r>
              <a:rPr lang="en-GB" dirty="0" smtClean="0"/>
              <a:t>There is a strong influence of thermodynamics, so phase separation can be a problem for certain alloys, such as Sb and </a:t>
            </a:r>
            <a:r>
              <a:rPr lang="en-GB" dirty="0" err="1" smtClean="0"/>
              <a:t>GaInAsP</a:t>
            </a:r>
            <a:r>
              <a:rPr lang="en-GB" dirty="0" smtClean="0"/>
              <a:t> matched to GaAs.</a:t>
            </a:r>
          </a:p>
          <a:p>
            <a:pPr marL="285750" indent="-285750" algn="just">
              <a:buFont typeface="Arial" panose="020B0604020202020204" pitchFamily="34" charset="0"/>
              <a:buChar char="•"/>
            </a:pPr>
            <a:endParaRPr lang="en-GB" dirty="0" smtClean="0"/>
          </a:p>
          <a:p>
            <a:pPr marL="285750" indent="-285750" algn="just">
              <a:buFont typeface="Arial" panose="020B0604020202020204" pitchFamily="34" charset="0"/>
              <a:buChar char="•"/>
            </a:pPr>
            <a:r>
              <a:rPr lang="en-GB" dirty="0" smtClean="0"/>
              <a:t>The reagents are very reactive and require extensive safety features in the reactor                              (if it does not poison you it catches fire)</a:t>
            </a:r>
          </a:p>
          <a:p>
            <a:pPr marL="285750" indent="-285750" algn="just">
              <a:buFont typeface="Arial" panose="020B0604020202020204" pitchFamily="34" charset="0"/>
              <a:buChar char="•"/>
            </a:pPr>
            <a:endParaRPr lang="en-GB" dirty="0" smtClean="0"/>
          </a:p>
          <a:p>
            <a:pPr marL="285750" indent="-285750" algn="just">
              <a:buFont typeface="Arial" panose="020B0604020202020204" pitchFamily="34" charset="0"/>
              <a:buChar char="•"/>
            </a:pPr>
            <a:r>
              <a:rPr lang="en-GB" dirty="0" smtClean="0"/>
              <a:t>The optical quality and thickness control are now excellent. Quantum Cascade Lasers which demand hundreds of monolayer controlled layers can be grown by MOVPE with good device performance.</a:t>
            </a:r>
          </a:p>
          <a:p>
            <a:pPr marL="285750" indent="-285750">
              <a:buFont typeface="Arial" panose="020B0604020202020204" pitchFamily="34" charset="0"/>
              <a:buChar char="•"/>
            </a:pPr>
            <a:endParaRPr lang="en-GB" dirty="0" smtClean="0"/>
          </a:p>
        </p:txBody>
      </p:sp>
      <p:sp>
        <p:nvSpPr>
          <p:cNvPr id="3" name="TextBox 2"/>
          <p:cNvSpPr txBox="1"/>
          <p:nvPr/>
        </p:nvSpPr>
        <p:spPr>
          <a:xfrm>
            <a:off x="2555776" y="119117"/>
            <a:ext cx="6480720" cy="584775"/>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Final Comments</a:t>
            </a:r>
            <a:endParaRPr lang="en-GB" sz="3200" dirty="0">
              <a:solidFill>
                <a:srgbClr val="FF0000"/>
              </a:solidFill>
            </a:endParaRPr>
          </a:p>
        </p:txBody>
      </p:sp>
    </p:spTree>
    <p:extLst>
      <p:ext uri="{BB962C8B-B14F-4D97-AF65-F5344CB8AC3E}">
        <p14:creationId xmlns:p14="http://schemas.microsoft.com/office/powerpoint/2010/main" xmlns="" val="88474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23528" y="476672"/>
            <a:ext cx="8820472"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611560" y="908720"/>
            <a:ext cx="7560840" cy="5232202"/>
          </a:xfrm>
          <a:prstGeom prst="rect">
            <a:avLst/>
          </a:prstGeom>
        </p:spPr>
        <p:txBody>
          <a:bodyPr wrap="square">
            <a:spAutoFit/>
          </a:bodyPr>
          <a:lstStyle/>
          <a:p>
            <a:pPr lvl="0" fontAlgn="base">
              <a:spcBef>
                <a:spcPct val="0"/>
              </a:spcBef>
              <a:spcAft>
                <a:spcPct val="0"/>
              </a:spcAft>
            </a:pPr>
            <a:endParaRPr kumimoji="0" lang="en-GB" sz="1400" b="0" i="0" u="none" strike="noStrike" cap="none" normalizeH="0" baseline="0" dirty="0" smtClean="0">
              <a:ln>
                <a:noFill/>
              </a:ln>
              <a:solidFill>
                <a:schemeClr val="tx1"/>
              </a:solidFill>
              <a:effectLst/>
              <a:latin typeface="Arial" pitchFamily="34" charset="0"/>
            </a:endParaRPr>
          </a:p>
          <a:p>
            <a:pPr marL="342900" lvl="0" indent="-342900" eaLnBrk="0" fontAlgn="base" hangingPunct="0">
              <a:spcBef>
                <a:spcPct val="0"/>
              </a:spcBef>
              <a:spcAft>
                <a:spcPct val="0"/>
              </a:spcAft>
              <a:buFont typeface="Arial" panose="020B0604020202020204" pitchFamily="34" charset="0"/>
              <a:buChar char="•"/>
            </a:pPr>
            <a:r>
              <a:rPr lang="en-GB" sz="2000" dirty="0">
                <a:latin typeface="Calibri" pitchFamily="34" charset="0"/>
                <a:ea typeface="Calibri" pitchFamily="34" charset="0"/>
                <a:cs typeface="Times New Roman" pitchFamily="18" charset="0"/>
              </a:rPr>
              <a:t>MOVPE = Metalorganic Vapour Phase Epitaxy</a:t>
            </a:r>
          </a:p>
          <a:p>
            <a:pPr marL="342900" lvl="0" indent="-342900" eaLnBrk="0" fontAlgn="base" hangingPunct="0">
              <a:spcBef>
                <a:spcPct val="0"/>
              </a:spcBef>
              <a:spcAft>
                <a:spcPct val="0"/>
              </a:spcAft>
              <a:buFont typeface="Arial" panose="020B0604020202020204" pitchFamily="34" charset="0"/>
              <a:buChar char="•"/>
            </a:pPr>
            <a:endParaRPr lang="en-GB" sz="2000" dirty="0">
              <a:latin typeface="Arial" pitchFamily="34" charset="0"/>
            </a:endParaRPr>
          </a:p>
          <a:p>
            <a:pPr marL="342900" lvl="0" indent="-342900" eaLnBrk="0" fontAlgn="base" hangingPunct="0">
              <a:spcBef>
                <a:spcPct val="0"/>
              </a:spcBef>
              <a:spcAft>
                <a:spcPct val="0"/>
              </a:spcAft>
              <a:buFont typeface="Arial" panose="020B0604020202020204" pitchFamily="34" charset="0"/>
              <a:buChar char="•"/>
            </a:pPr>
            <a:r>
              <a:rPr lang="en-GB" sz="2000" dirty="0">
                <a:latin typeface="Calibri" pitchFamily="34" charset="0"/>
                <a:ea typeface="Calibri" pitchFamily="34" charset="0"/>
                <a:cs typeface="Times New Roman" pitchFamily="18" charset="0"/>
              </a:rPr>
              <a:t>OMVPE = </a:t>
            </a:r>
            <a:r>
              <a:rPr lang="en-GB" sz="2000" dirty="0" err="1" smtClean="0">
                <a:latin typeface="Calibri" pitchFamily="34" charset="0"/>
                <a:ea typeface="Calibri" pitchFamily="34" charset="0"/>
                <a:cs typeface="Times New Roman" pitchFamily="18" charset="0"/>
              </a:rPr>
              <a:t>Organometallic</a:t>
            </a:r>
            <a:r>
              <a:rPr lang="en-GB" sz="2000" dirty="0" smtClean="0">
                <a:latin typeface="Calibri" pitchFamily="34" charset="0"/>
                <a:ea typeface="Calibri" pitchFamily="34" charset="0"/>
                <a:cs typeface="Times New Roman" pitchFamily="18" charset="0"/>
              </a:rPr>
              <a:t> </a:t>
            </a:r>
            <a:r>
              <a:rPr lang="en-GB" sz="2000" dirty="0">
                <a:latin typeface="Calibri" pitchFamily="34" charset="0"/>
                <a:ea typeface="Calibri" pitchFamily="34" charset="0"/>
                <a:cs typeface="Times New Roman" pitchFamily="18" charset="0"/>
              </a:rPr>
              <a:t>Vapour Phase Epitaxy</a:t>
            </a:r>
          </a:p>
          <a:p>
            <a:pPr marL="342900" lvl="0" indent="-342900" eaLnBrk="0" fontAlgn="base" hangingPunct="0">
              <a:spcBef>
                <a:spcPct val="0"/>
              </a:spcBef>
              <a:spcAft>
                <a:spcPct val="0"/>
              </a:spcAft>
              <a:buFont typeface="Arial" panose="020B0604020202020204" pitchFamily="34" charset="0"/>
              <a:buChar char="•"/>
            </a:pPr>
            <a:endParaRPr lang="en-GB" sz="2000" dirty="0">
              <a:latin typeface="Arial" pitchFamily="34" charset="0"/>
            </a:endParaRPr>
          </a:p>
          <a:p>
            <a:pPr marL="342900" lvl="0" indent="-342900" eaLnBrk="0" fontAlgn="base" hangingPunct="0">
              <a:spcBef>
                <a:spcPct val="0"/>
              </a:spcBef>
              <a:spcAft>
                <a:spcPct val="0"/>
              </a:spcAft>
              <a:buFont typeface="Arial" panose="020B0604020202020204" pitchFamily="34" charset="0"/>
              <a:buChar char="•"/>
            </a:pPr>
            <a:r>
              <a:rPr lang="en-GB" sz="2000" dirty="0">
                <a:latin typeface="Calibri" pitchFamily="34" charset="0"/>
                <a:ea typeface="Calibri" pitchFamily="34" charset="0"/>
                <a:cs typeface="Times New Roman" pitchFamily="18" charset="0"/>
              </a:rPr>
              <a:t>MOCVD= Metalorganic Chemical Vapour Deposition, this is the general term for depositing a solid from a vapour and refers to </a:t>
            </a:r>
            <a:r>
              <a:rPr lang="en-GB" sz="2000" dirty="0" smtClean="0">
                <a:latin typeface="Calibri" pitchFamily="34" charset="0"/>
                <a:ea typeface="Calibri" pitchFamily="34" charset="0"/>
                <a:cs typeface="Times New Roman" pitchFamily="18" charset="0"/>
              </a:rPr>
              <a:t>film deposition. </a:t>
            </a:r>
            <a:r>
              <a:rPr lang="en-GB" sz="2000" dirty="0">
                <a:latin typeface="Calibri" pitchFamily="34" charset="0"/>
                <a:ea typeface="Calibri" pitchFamily="34" charset="0"/>
                <a:cs typeface="Times New Roman" pitchFamily="18" charset="0"/>
              </a:rPr>
              <a:t>The term Epitaxy is more specific and describes the deposit taking the same crystal orientation as the substrate. </a:t>
            </a:r>
          </a:p>
          <a:p>
            <a:pPr marL="342900" lvl="0" indent="-342900" eaLnBrk="0" fontAlgn="base" hangingPunct="0">
              <a:spcBef>
                <a:spcPct val="0"/>
              </a:spcBef>
              <a:spcAft>
                <a:spcPct val="0"/>
              </a:spcAft>
              <a:buFont typeface="Arial" panose="020B0604020202020204" pitchFamily="34" charset="0"/>
              <a:buChar char="•"/>
            </a:pPr>
            <a:endParaRPr lang="en-GB" sz="2000" dirty="0">
              <a:latin typeface="Arial" pitchFamily="34" charset="0"/>
            </a:endParaRPr>
          </a:p>
          <a:p>
            <a:pPr marL="342900" lvl="0" indent="-342900" eaLnBrk="0" fontAlgn="base" hangingPunct="0">
              <a:spcBef>
                <a:spcPct val="0"/>
              </a:spcBef>
              <a:spcAft>
                <a:spcPct val="0"/>
              </a:spcAft>
              <a:buFont typeface="Arial" panose="020B0604020202020204" pitchFamily="34" charset="0"/>
              <a:buChar char="•"/>
            </a:pPr>
            <a:r>
              <a:rPr lang="en-GB" sz="2000" dirty="0">
                <a:latin typeface="Calibri" pitchFamily="34" charset="0"/>
                <a:ea typeface="Calibri" pitchFamily="34" charset="0"/>
                <a:cs typeface="Times New Roman" pitchFamily="18" charset="0"/>
              </a:rPr>
              <a:t>The most common substrates are GaAs and </a:t>
            </a:r>
            <a:r>
              <a:rPr lang="en-GB" sz="2000" dirty="0" err="1">
                <a:latin typeface="Calibri" pitchFamily="34" charset="0"/>
                <a:ea typeface="Calibri" pitchFamily="34" charset="0"/>
                <a:cs typeface="Times New Roman" pitchFamily="18" charset="0"/>
              </a:rPr>
              <a:t>InP</a:t>
            </a:r>
            <a:r>
              <a:rPr lang="en-GB" sz="2000" dirty="0">
                <a:latin typeface="Calibri" pitchFamily="34" charset="0"/>
                <a:ea typeface="Calibri" pitchFamily="34" charset="0"/>
                <a:cs typeface="Times New Roman" pitchFamily="18" charset="0"/>
              </a:rPr>
              <a:t> cut with a (100) surface. The reason for this is technological as the two orthogonal  (110) cleavage planes allow cleaving</a:t>
            </a:r>
          </a:p>
          <a:p>
            <a:pPr marL="342900" lvl="0" indent="-342900" eaLnBrk="0" fontAlgn="base" hangingPunct="0">
              <a:spcBef>
                <a:spcPct val="0"/>
              </a:spcBef>
              <a:spcAft>
                <a:spcPct val="0"/>
              </a:spcAft>
              <a:buFont typeface="Arial" panose="020B0604020202020204" pitchFamily="34" charset="0"/>
              <a:buChar char="•"/>
            </a:pPr>
            <a:endParaRPr lang="en-GB" sz="2000" dirty="0">
              <a:latin typeface="Arial" pitchFamily="34" charset="0"/>
            </a:endParaRPr>
          </a:p>
          <a:p>
            <a:pPr marL="342900" lvl="0" indent="-342900" eaLnBrk="0" fontAlgn="base" hangingPunct="0">
              <a:spcBef>
                <a:spcPct val="0"/>
              </a:spcBef>
              <a:spcAft>
                <a:spcPct val="0"/>
              </a:spcAft>
              <a:buFont typeface="Arial" panose="020B0604020202020204" pitchFamily="34" charset="0"/>
              <a:buChar char="•"/>
            </a:pPr>
            <a:r>
              <a:rPr lang="en-GB" sz="2000" dirty="0" smtClean="0">
                <a:latin typeface="Calibri" pitchFamily="34" charset="0"/>
                <a:ea typeface="Calibri" pitchFamily="34" charset="0"/>
                <a:cs typeface="Times New Roman" pitchFamily="18" charset="0"/>
              </a:rPr>
              <a:t>There </a:t>
            </a:r>
            <a:r>
              <a:rPr lang="en-GB" sz="2000" dirty="0">
                <a:latin typeface="Calibri" pitchFamily="34" charset="0"/>
                <a:ea typeface="Calibri" pitchFamily="34" charset="0"/>
                <a:cs typeface="Times New Roman" pitchFamily="18" charset="0"/>
              </a:rPr>
              <a:t>are also </a:t>
            </a:r>
            <a:r>
              <a:rPr lang="en-GB" sz="2000" dirty="0" err="1">
                <a:latin typeface="Calibri" pitchFamily="34" charset="0"/>
                <a:ea typeface="Calibri" pitchFamily="34" charset="0"/>
                <a:cs typeface="Times New Roman" pitchFamily="18" charset="0"/>
              </a:rPr>
              <a:t>miscut</a:t>
            </a:r>
            <a:r>
              <a:rPr lang="en-GB" sz="2000" dirty="0">
                <a:latin typeface="Calibri" pitchFamily="34" charset="0"/>
                <a:ea typeface="Calibri" pitchFamily="34" charset="0"/>
                <a:cs typeface="Times New Roman" pitchFamily="18" charset="0"/>
              </a:rPr>
              <a:t> angles applied to the substrate of usually 2 to 10 degrees from (100) as a way of improving the density of surface reaction sites for the MOVPE process</a:t>
            </a:r>
            <a:r>
              <a:rPr lang="en-GB" sz="2000" dirty="0" smtClean="0">
                <a:latin typeface="Calibri" pitchFamily="34" charset="0"/>
                <a:ea typeface="Calibri" pitchFamily="34" charset="0"/>
                <a:cs typeface="Times New Roman" pitchFamily="18" charset="0"/>
              </a:rPr>
              <a:t>.</a:t>
            </a:r>
            <a:endParaRPr lang="en-GB" sz="2000" dirty="0"/>
          </a:p>
        </p:txBody>
      </p:sp>
      <p:sp>
        <p:nvSpPr>
          <p:cNvPr id="2" name="TextBox 1"/>
          <p:cNvSpPr txBox="1"/>
          <p:nvPr/>
        </p:nvSpPr>
        <p:spPr>
          <a:xfrm>
            <a:off x="2555776" y="119117"/>
            <a:ext cx="6480720" cy="1077218"/>
          </a:xfrm>
          <a:prstGeom prst="rect">
            <a:avLst/>
          </a:prstGeom>
          <a:noFill/>
        </p:spPr>
        <p:txBody>
          <a:bodyPr wrap="square" rtlCol="0">
            <a:spAutoFit/>
          </a:bodyPr>
          <a:lstStyle/>
          <a:p>
            <a:pPr lvl="0"/>
            <a:r>
              <a:rPr lang="en-GB" sz="3200" b="1" dirty="0">
                <a:solidFill>
                  <a:srgbClr val="FF0000"/>
                </a:solidFill>
                <a:latin typeface="Calibri" pitchFamily="34" charset="0"/>
                <a:ea typeface="Calibri" pitchFamily="34" charset="0"/>
                <a:cs typeface="Times New Roman" pitchFamily="18" charset="0"/>
              </a:rPr>
              <a:t>Definition of Terms</a:t>
            </a:r>
          </a:p>
          <a:p>
            <a:endParaRPr lang="en-GB" sz="3200" dirty="0">
              <a:solidFill>
                <a:srgbClr val="FF0000"/>
              </a:solidFill>
            </a:endParaRPr>
          </a:p>
        </p:txBody>
      </p:sp>
      <p:pic>
        <p:nvPicPr>
          <p:cNvPr id="4" name="Picture 3"/>
          <p:cNvPicPr>
            <a:picLocks noChangeAspect="1"/>
          </p:cNvPicPr>
          <p:nvPr/>
        </p:nvPicPr>
        <p:blipFill>
          <a:blip r:embed="rId2" cstate="print"/>
          <a:stretch>
            <a:fillRect/>
          </a:stretch>
        </p:blipFill>
        <p:spPr>
          <a:xfrm>
            <a:off x="6516216" y="812470"/>
            <a:ext cx="2186983" cy="163182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57726"/>
            <a:ext cx="7056784" cy="5632311"/>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smtClean="0"/>
              <a:t>The </a:t>
            </a:r>
            <a:r>
              <a:rPr lang="en-GB" dirty="0"/>
              <a:t>process was originally demonstrated for GaAs on Sapphire by </a:t>
            </a:r>
            <a:r>
              <a:rPr lang="en-GB" dirty="0" smtClean="0"/>
              <a:t>Harold </a:t>
            </a:r>
            <a:r>
              <a:rPr lang="en-GB" dirty="0" err="1"/>
              <a:t>Manasevit</a:t>
            </a:r>
            <a:r>
              <a:rPr lang="en-GB" dirty="0"/>
              <a:t> of Rockwell, (Thousand Oaks USA) in about </a:t>
            </a:r>
            <a:r>
              <a:rPr lang="en-GB" dirty="0" smtClean="0"/>
              <a:t>1967. The </a:t>
            </a:r>
            <a:r>
              <a:rPr lang="en-GB" dirty="0"/>
              <a:t>work was a continuation of his PhD looking at the decomposition of metal alkyls.</a:t>
            </a:r>
          </a:p>
          <a:p>
            <a:r>
              <a:rPr lang="en-GB" dirty="0"/>
              <a:t> </a:t>
            </a:r>
          </a:p>
          <a:p>
            <a:pPr marL="285750" indent="-285750">
              <a:buFont typeface="Arial" panose="020B0604020202020204" pitchFamily="34" charset="0"/>
              <a:buChar char="•"/>
            </a:pPr>
            <a:r>
              <a:rPr lang="en-GB" dirty="0"/>
              <a:t>The technique made little progress as other epitaxial techniques were successful, e.g. LPE and VPE using chloride </a:t>
            </a:r>
            <a:r>
              <a:rPr lang="en-GB" dirty="0" smtClean="0"/>
              <a:t>transport.</a:t>
            </a:r>
            <a:r>
              <a:rPr lang="en-GB" dirty="0"/>
              <a:t> </a:t>
            </a:r>
            <a:r>
              <a:rPr lang="en-GB" dirty="0" smtClean="0"/>
              <a:t>However</a:t>
            </a:r>
            <a:r>
              <a:rPr lang="en-GB" dirty="0"/>
              <a:t>, MOVPE was able to deposit </a:t>
            </a:r>
            <a:r>
              <a:rPr lang="en-GB" dirty="0" err="1"/>
              <a:t>AlGaAs</a:t>
            </a:r>
            <a:r>
              <a:rPr lang="en-GB" dirty="0"/>
              <a:t>, unlike the vapour chloride transport epitaxy.</a:t>
            </a:r>
          </a:p>
          <a:p>
            <a:r>
              <a:rPr lang="en-GB" dirty="0"/>
              <a:t> </a:t>
            </a:r>
          </a:p>
          <a:p>
            <a:pPr marL="285750" indent="-285750">
              <a:buFont typeface="Arial" panose="020B0604020202020204" pitchFamily="34" charset="0"/>
              <a:buChar char="•"/>
            </a:pPr>
            <a:r>
              <a:rPr lang="en-GB" dirty="0"/>
              <a:t>This </a:t>
            </a:r>
            <a:r>
              <a:rPr lang="en-GB" dirty="0" err="1"/>
              <a:t>heterostructure</a:t>
            </a:r>
            <a:r>
              <a:rPr lang="en-GB" dirty="0"/>
              <a:t> advantage was the key to development in the mid 1970s and used to make semiconductor lasers. </a:t>
            </a:r>
            <a:r>
              <a:rPr lang="en-GB" dirty="0" smtClean="0"/>
              <a:t>(LPE </a:t>
            </a:r>
            <a:r>
              <a:rPr lang="en-GB" dirty="0" smtClean="0"/>
              <a:t>is </a:t>
            </a:r>
            <a:r>
              <a:rPr lang="en-GB" dirty="0" smtClean="0"/>
              <a:t>also </a:t>
            </a:r>
            <a:r>
              <a:rPr lang="en-GB" dirty="0"/>
              <a:t>used for lasers, but only bulk gain region </a:t>
            </a:r>
            <a:r>
              <a:rPr lang="en-GB" dirty="0" smtClean="0"/>
              <a:t>devices</a:t>
            </a:r>
            <a:r>
              <a:rPr lang="en-GB" dirty="0" smtClean="0"/>
              <a:t>.) In </a:t>
            </a:r>
            <a:r>
              <a:rPr lang="en-GB" dirty="0"/>
              <a:t>addition, the thickness and doping control provided by MOVPE allowed </a:t>
            </a:r>
            <a:r>
              <a:rPr lang="en-GB" dirty="0" smtClean="0"/>
              <a:t> </a:t>
            </a:r>
            <a:r>
              <a:rPr lang="en-GB" dirty="0"/>
              <a:t>the development of </a:t>
            </a:r>
            <a:r>
              <a:rPr lang="en-GB" dirty="0" smtClean="0"/>
              <a:t>microwave </a:t>
            </a:r>
            <a:r>
              <a:rPr lang="en-GB" dirty="0"/>
              <a:t>FETs. </a:t>
            </a:r>
          </a:p>
          <a:p>
            <a:endParaRPr lang="en-GB" dirty="0"/>
          </a:p>
          <a:p>
            <a:pPr marL="285750" indent="-285750">
              <a:buFont typeface="Arial" panose="020B0604020202020204" pitchFamily="34" charset="0"/>
              <a:buChar char="•"/>
            </a:pPr>
            <a:r>
              <a:rPr lang="en-GB" dirty="0"/>
              <a:t>In the UK the device potential of MOVPE was pioneered by Sydney Bass at RSRE Malvern and Ted Thrush at STL labs in Harlow</a:t>
            </a:r>
            <a:r>
              <a:rPr lang="en-GB" dirty="0" smtClean="0"/>
              <a:t>.</a:t>
            </a:r>
            <a:endParaRPr lang="en-GB" dirty="0"/>
          </a:p>
          <a:p>
            <a:r>
              <a:rPr lang="en-GB" dirty="0"/>
              <a:t> </a:t>
            </a:r>
          </a:p>
        </p:txBody>
      </p:sp>
      <p:sp>
        <p:nvSpPr>
          <p:cNvPr id="3" name="TextBox 2"/>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A brief history of this technology</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pic>
        <p:nvPicPr>
          <p:cNvPr id="6" name="Picture 5"/>
          <p:cNvPicPr>
            <a:picLocks noChangeAspect="1"/>
          </p:cNvPicPr>
          <p:nvPr/>
        </p:nvPicPr>
        <p:blipFill>
          <a:blip r:embed="rId2" cstate="print"/>
          <a:stretch>
            <a:fillRect/>
          </a:stretch>
        </p:blipFill>
        <p:spPr>
          <a:xfrm>
            <a:off x="7564182" y="836712"/>
            <a:ext cx="1062642" cy="14401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8208912" cy="2031325"/>
          </a:xfrm>
          <a:prstGeom prst="rect">
            <a:avLst/>
          </a:prstGeom>
          <a:noFill/>
        </p:spPr>
        <p:txBody>
          <a:bodyPr wrap="square" rtlCol="0">
            <a:spAutoFit/>
          </a:bodyPr>
          <a:lstStyle/>
          <a:p>
            <a:pPr marL="285750" indent="-285750">
              <a:buFont typeface="Arial" panose="020B0604020202020204" pitchFamily="34" charset="0"/>
              <a:buChar char="•"/>
            </a:pPr>
            <a:r>
              <a:rPr lang="en-GB" dirty="0" smtClean="0"/>
              <a:t>MOVPE </a:t>
            </a:r>
            <a:r>
              <a:rPr lang="en-GB" dirty="0"/>
              <a:t>is now the current preferred process for the manufacture of </a:t>
            </a:r>
            <a:r>
              <a:rPr lang="en-GB" dirty="0" smtClean="0"/>
              <a:t>III-V </a:t>
            </a:r>
            <a:r>
              <a:rPr lang="en-GB" dirty="0"/>
              <a:t>optical </a:t>
            </a:r>
            <a:r>
              <a:rPr lang="en-GB" dirty="0" smtClean="0"/>
              <a:t>devices.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Reactors can be easily scaled from research size to large scale production. The up-time is high and </a:t>
            </a:r>
            <a:r>
              <a:rPr lang="en-GB" dirty="0" smtClean="0"/>
              <a:t>the </a:t>
            </a:r>
            <a:r>
              <a:rPr lang="en-GB" dirty="0"/>
              <a:t>materials </a:t>
            </a:r>
            <a:r>
              <a:rPr lang="en-GB" dirty="0" smtClean="0"/>
              <a:t>deposited </a:t>
            </a:r>
            <a:r>
              <a:rPr lang="en-GB" dirty="0" smtClean="0"/>
              <a:t>cover </a:t>
            </a:r>
            <a:r>
              <a:rPr lang="en-GB" dirty="0"/>
              <a:t>a wide range of optoelectronic devices</a:t>
            </a:r>
            <a:r>
              <a:rPr lang="en-GB" dirty="0" smtClean="0"/>
              <a:t>.</a:t>
            </a:r>
            <a:endParaRPr lang="en-GB" dirty="0"/>
          </a:p>
          <a:p>
            <a:pPr marL="285750" indent="-285750">
              <a:buFont typeface="Arial" panose="020B0604020202020204" pitchFamily="34" charset="0"/>
              <a:buChar char="•"/>
            </a:pPr>
            <a:endParaRPr lang="en-GB" dirty="0"/>
          </a:p>
        </p:txBody>
      </p:sp>
      <p:pic>
        <p:nvPicPr>
          <p:cNvPr id="3" name="Picture 2" descr="IMG_1194"/>
          <p:cNvPicPr/>
          <p:nvPr/>
        </p:nvPicPr>
        <p:blipFill>
          <a:blip r:embed="rId2" cstate="print"/>
          <a:srcRect/>
          <a:stretch>
            <a:fillRect/>
          </a:stretch>
        </p:blipFill>
        <p:spPr bwMode="auto">
          <a:xfrm>
            <a:off x="719572" y="3068960"/>
            <a:ext cx="3240360" cy="2088232"/>
          </a:xfrm>
          <a:prstGeom prst="rect">
            <a:avLst/>
          </a:prstGeom>
          <a:noFill/>
          <a:ln w="9525">
            <a:noFill/>
            <a:miter lim="800000"/>
            <a:headEnd/>
            <a:tailEnd/>
          </a:ln>
        </p:spPr>
      </p:pic>
      <p:sp>
        <p:nvSpPr>
          <p:cNvPr id="4" name="TextBox 3"/>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Why is MOVPE important</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pic>
        <p:nvPicPr>
          <p:cNvPr id="5" name="Picture 4" descr="01.jpg"/>
          <p:cNvPicPr/>
          <p:nvPr/>
        </p:nvPicPr>
        <p:blipFill>
          <a:blip r:embed="rId3" cstate="print"/>
          <a:stretch>
            <a:fillRect/>
          </a:stretch>
        </p:blipFill>
        <p:spPr>
          <a:xfrm>
            <a:off x="4642721" y="3150184"/>
            <a:ext cx="2953616" cy="2114255"/>
          </a:xfrm>
          <a:prstGeom prst="rect">
            <a:avLst/>
          </a:prstGeom>
        </p:spPr>
      </p:pic>
      <p:sp>
        <p:nvSpPr>
          <p:cNvPr id="6" name="Rectangle 5"/>
          <p:cNvSpPr/>
          <p:nvPr/>
        </p:nvSpPr>
        <p:spPr>
          <a:xfrm>
            <a:off x="4642721" y="5424606"/>
            <a:ext cx="3529679" cy="923330"/>
          </a:xfrm>
          <a:prstGeom prst="rect">
            <a:avLst/>
          </a:prstGeom>
        </p:spPr>
        <p:txBody>
          <a:bodyPr wrap="square">
            <a:spAutoFit/>
          </a:bodyPr>
          <a:lstStyle/>
          <a:p>
            <a:r>
              <a:rPr lang="en-GB" dirty="0"/>
              <a:t>The horizontal quart reactor shown above is more suited to small research quantities.</a:t>
            </a:r>
          </a:p>
        </p:txBody>
      </p:sp>
      <p:sp>
        <p:nvSpPr>
          <p:cNvPr id="7" name="Rectangle 6"/>
          <p:cNvSpPr/>
          <p:nvPr/>
        </p:nvSpPr>
        <p:spPr>
          <a:xfrm>
            <a:off x="412895" y="5286107"/>
            <a:ext cx="3888432" cy="1200329"/>
          </a:xfrm>
          <a:prstGeom prst="rect">
            <a:avLst/>
          </a:prstGeom>
        </p:spPr>
        <p:txBody>
          <a:bodyPr wrap="square">
            <a:spAutoFit/>
          </a:bodyPr>
          <a:lstStyle/>
          <a:p>
            <a:r>
              <a:rPr lang="en-GB" dirty="0"/>
              <a:t>The shower-head reactor </a:t>
            </a:r>
            <a:r>
              <a:rPr lang="en-GB" dirty="0" smtClean="0"/>
              <a:t>shown above </a:t>
            </a:r>
            <a:r>
              <a:rPr lang="en-GB" dirty="0"/>
              <a:t>can be expanded from 6x2 inch substrates to over 100 in a production process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908720"/>
            <a:ext cx="8640959" cy="2616101"/>
          </a:xfrm>
          <a:prstGeom prst="rect">
            <a:avLst/>
          </a:prstGeom>
          <a:noFill/>
        </p:spPr>
        <p:txBody>
          <a:bodyPr wrap="square" rtlCol="0">
            <a:spAutoFit/>
          </a:bodyPr>
          <a:lstStyle/>
          <a:p>
            <a:pPr algn="just"/>
            <a:r>
              <a:rPr lang="en-GB" sz="2400" b="1" dirty="0" smtClean="0"/>
              <a:t>The boundary layer model. </a:t>
            </a:r>
          </a:p>
          <a:p>
            <a:pPr algn="just"/>
            <a:r>
              <a:rPr lang="en-GB" sz="2000" dirty="0" smtClean="0"/>
              <a:t>The hydrogen velocity above the substrate is </a:t>
            </a:r>
            <a:r>
              <a:rPr lang="en-GB" sz="2000" dirty="0" smtClean="0"/>
              <a:t>close to</a:t>
            </a:r>
            <a:r>
              <a:rPr lang="en-GB" sz="2000" dirty="0" smtClean="0"/>
              <a:t> </a:t>
            </a:r>
            <a:r>
              <a:rPr lang="en-GB" sz="2000" dirty="0" smtClean="0"/>
              <a:t>zero and increases with height. This is simply a consequence of the viscosity of the gas moving with a laminar flow. </a:t>
            </a:r>
          </a:p>
          <a:p>
            <a:pPr algn="just"/>
            <a:r>
              <a:rPr lang="en-GB" sz="2000" dirty="0" smtClean="0"/>
              <a:t>Reagents diffusion into the boundary layer and products diffuse out. </a:t>
            </a:r>
            <a:r>
              <a:rPr lang="en-GB" sz="2000" dirty="0" smtClean="0"/>
              <a:t>Any</a:t>
            </a:r>
            <a:r>
              <a:rPr lang="en-GB" sz="2000" dirty="0" smtClean="0"/>
              <a:t> </a:t>
            </a:r>
            <a:r>
              <a:rPr lang="en-GB" sz="2000" dirty="0" smtClean="0"/>
              <a:t>reaction with the surface to </a:t>
            </a:r>
            <a:r>
              <a:rPr lang="en-GB" sz="2000" dirty="0" smtClean="0"/>
              <a:t>produce</a:t>
            </a:r>
            <a:r>
              <a:rPr lang="en-GB" sz="2000" dirty="0" smtClean="0"/>
              <a:t> </a:t>
            </a:r>
            <a:r>
              <a:rPr lang="en-GB" sz="2000" dirty="0" smtClean="0"/>
              <a:t>epitaxial growth is very rapid, so the kinetics are diffusion rate limited. The figure below describes a horizontal flow reactor like the one in the last figure.</a:t>
            </a:r>
            <a:endParaRPr lang="en-GB" sz="2000" dirty="0"/>
          </a:p>
        </p:txBody>
      </p:sp>
      <p:sp>
        <p:nvSpPr>
          <p:cNvPr id="4" name="TextBox 3"/>
          <p:cNvSpPr txBox="1"/>
          <p:nvPr/>
        </p:nvSpPr>
        <p:spPr>
          <a:xfrm>
            <a:off x="2483768" y="188640"/>
            <a:ext cx="4684616" cy="1077218"/>
          </a:xfrm>
          <a:prstGeom prst="rect">
            <a:avLst/>
          </a:prstGeom>
          <a:noFill/>
        </p:spPr>
        <p:txBody>
          <a:bodyPr wrap="none" rtlCol="0">
            <a:spAutoFit/>
          </a:bodyPr>
          <a:lstStyle/>
          <a:p>
            <a:r>
              <a:rPr lang="en-GB" sz="3200" b="1" dirty="0">
                <a:solidFill>
                  <a:srgbClr val="FF0000"/>
                </a:solidFill>
              </a:rPr>
              <a:t>Physical process of growth</a:t>
            </a:r>
          </a:p>
          <a:p>
            <a:endParaRPr lang="en-GB" sz="3200" dirty="0">
              <a:solidFill>
                <a:srgbClr val="FF0000"/>
              </a:solidFill>
            </a:endParaRPr>
          </a:p>
        </p:txBody>
      </p:sp>
      <p:pic>
        <p:nvPicPr>
          <p:cNvPr id="5" name="Picture 6" descr="http://www.precisionfab.net/Libraries/images/graphics2.sflb.ashx"/>
          <p:cNvPicPr>
            <a:picLocks noChangeAspect="1" noChangeArrowheads="1"/>
          </p:cNvPicPr>
          <p:nvPr/>
        </p:nvPicPr>
        <p:blipFill>
          <a:blip r:embed="rId2" cstate="print"/>
          <a:srcRect/>
          <a:stretch>
            <a:fillRect/>
          </a:stretch>
        </p:blipFill>
        <p:spPr bwMode="auto">
          <a:xfrm>
            <a:off x="611560" y="4078819"/>
            <a:ext cx="7017296" cy="2439607"/>
          </a:xfrm>
          <a:prstGeom prst="rect">
            <a:avLst/>
          </a:prstGeom>
          <a:noFill/>
        </p:spPr>
      </p:pic>
    </p:spTree>
    <p:extLst>
      <p:ext uri="{BB962C8B-B14F-4D97-AF65-F5344CB8AC3E}">
        <p14:creationId xmlns:p14="http://schemas.microsoft.com/office/powerpoint/2010/main" xmlns="" val="294272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0688"/>
            <a:ext cx="8208912" cy="7294305"/>
          </a:xfrm>
          <a:prstGeom prst="rect">
            <a:avLst/>
          </a:prstGeom>
          <a:noFill/>
        </p:spPr>
        <p:txBody>
          <a:bodyPr wrap="square" rtlCol="0">
            <a:spAutoFit/>
          </a:bodyPr>
          <a:lstStyle/>
          <a:p>
            <a:endParaRPr lang="en-GB" b="1" dirty="0" smtClean="0"/>
          </a:p>
          <a:p>
            <a:pPr marL="285750" indent="-285750">
              <a:buFont typeface="Arial" panose="020B0604020202020204" pitchFamily="34" charset="0"/>
              <a:buChar char="•"/>
            </a:pPr>
            <a:r>
              <a:rPr lang="en-GB" dirty="0" smtClean="0"/>
              <a:t>The </a:t>
            </a:r>
            <a:r>
              <a:rPr lang="en-GB" dirty="0"/>
              <a:t>materials of interest are </a:t>
            </a:r>
            <a:r>
              <a:rPr lang="en-GB" dirty="0" err="1"/>
              <a:t>GaAs</a:t>
            </a:r>
            <a:r>
              <a:rPr lang="en-GB" dirty="0"/>
              <a:t> and the alloys with the same cubic structure and lattice parameter, primarily </a:t>
            </a:r>
            <a:r>
              <a:rPr lang="en-GB" dirty="0" err="1"/>
              <a:t>AlGaAs</a:t>
            </a:r>
            <a:r>
              <a:rPr lang="en-GB" dirty="0"/>
              <a:t> and </a:t>
            </a:r>
            <a:r>
              <a:rPr lang="en-GB" dirty="0" err="1"/>
              <a:t>GaInP</a:t>
            </a:r>
            <a:r>
              <a:rPr lang="en-GB" dirty="0"/>
              <a:t>. </a:t>
            </a:r>
          </a:p>
          <a:p>
            <a:endParaRPr lang="en-GB" dirty="0"/>
          </a:p>
          <a:p>
            <a:pPr marL="285750" indent="-285750">
              <a:buFont typeface="Arial" panose="020B0604020202020204" pitchFamily="34" charset="0"/>
              <a:buChar char="•"/>
            </a:pPr>
            <a:r>
              <a:rPr lang="en-GB" dirty="0"/>
              <a:t>In addition there is extensive technology for </a:t>
            </a:r>
            <a:r>
              <a:rPr lang="en-GB" dirty="0" err="1"/>
              <a:t>InP</a:t>
            </a:r>
            <a:r>
              <a:rPr lang="en-GB" dirty="0"/>
              <a:t> based materials applied </a:t>
            </a:r>
            <a:r>
              <a:rPr lang="en-GB" dirty="0" smtClean="0"/>
              <a:t>to </a:t>
            </a:r>
            <a:r>
              <a:rPr lang="en-GB" dirty="0" smtClean="0"/>
              <a:t> 1.3/1.55 micron lasers and </a:t>
            </a:r>
            <a:r>
              <a:rPr lang="en-GB" dirty="0" smtClean="0"/>
              <a:t>detectors; viz. fibre communications</a:t>
            </a:r>
            <a:endParaRPr lang="en-GB" dirty="0" smtClean="0"/>
          </a:p>
          <a:p>
            <a:r>
              <a:rPr lang="en-GB" dirty="0"/>
              <a:t> </a:t>
            </a:r>
          </a:p>
          <a:p>
            <a:pPr marL="285750" indent="-285750">
              <a:buFont typeface="Arial" panose="020B0604020202020204" pitchFamily="34" charset="0"/>
              <a:buChar char="•"/>
            </a:pPr>
            <a:r>
              <a:rPr lang="en-GB" dirty="0"/>
              <a:t>The </a:t>
            </a:r>
            <a:r>
              <a:rPr lang="en-GB" dirty="0" smtClean="0"/>
              <a:t>important lattice matched </a:t>
            </a:r>
            <a:r>
              <a:rPr lang="en-GB" dirty="0"/>
              <a:t>alloys matched to </a:t>
            </a:r>
            <a:r>
              <a:rPr lang="en-GB" dirty="0" err="1"/>
              <a:t>InP</a:t>
            </a:r>
            <a:r>
              <a:rPr lang="en-GB" dirty="0"/>
              <a:t> are </a:t>
            </a:r>
            <a:r>
              <a:rPr lang="en-GB" dirty="0" err="1"/>
              <a:t>GaInAsP</a:t>
            </a:r>
            <a:r>
              <a:rPr lang="en-GB" dirty="0"/>
              <a:t> and </a:t>
            </a:r>
            <a:r>
              <a:rPr lang="en-GB" dirty="0" err="1"/>
              <a:t>AlInGaAs</a:t>
            </a:r>
            <a:r>
              <a:rPr lang="en-GB" dirty="0"/>
              <a:t>.</a:t>
            </a:r>
          </a:p>
          <a:p>
            <a:r>
              <a:rPr lang="en-GB" dirty="0"/>
              <a:t> </a:t>
            </a:r>
          </a:p>
          <a:p>
            <a:pPr marL="285750" indent="-285750">
              <a:buFont typeface="Arial" panose="020B0604020202020204" pitchFamily="34" charset="0"/>
              <a:buChar char="•"/>
            </a:pPr>
            <a:r>
              <a:rPr lang="en-GB" dirty="0" smtClean="0"/>
              <a:t>There </a:t>
            </a:r>
            <a:r>
              <a:rPr lang="en-GB" dirty="0"/>
              <a:t>is also an extensive use of strained systems such as QWs of </a:t>
            </a:r>
            <a:r>
              <a:rPr lang="en-GB" dirty="0" err="1"/>
              <a:t>GaInAs</a:t>
            </a:r>
            <a:r>
              <a:rPr lang="en-GB" dirty="0"/>
              <a:t> on </a:t>
            </a:r>
            <a:r>
              <a:rPr lang="en-GB" dirty="0" err="1"/>
              <a:t>GaAs</a:t>
            </a:r>
            <a:r>
              <a:rPr lang="en-GB" dirty="0"/>
              <a:t> </a:t>
            </a:r>
            <a:r>
              <a:rPr lang="en-GB" dirty="0" smtClean="0"/>
              <a:t>(e.g. </a:t>
            </a:r>
            <a:r>
              <a:rPr lang="en-GB" dirty="0" err="1" smtClean="0"/>
              <a:t>pHEMPTs</a:t>
            </a:r>
            <a:r>
              <a:rPr lang="en-GB" dirty="0" smtClean="0"/>
              <a:t>) as </a:t>
            </a:r>
            <a:r>
              <a:rPr lang="en-GB" dirty="0"/>
              <a:t>well as strain balanced MQWs using </a:t>
            </a:r>
            <a:r>
              <a:rPr lang="en-GB" dirty="0" err="1"/>
              <a:t>GaAsP</a:t>
            </a:r>
            <a:r>
              <a:rPr lang="en-GB" dirty="0"/>
              <a:t> barriers</a:t>
            </a:r>
            <a:r>
              <a:rPr lang="en-GB" dirty="0" smtClean="0"/>
              <a:t>.(e.g. MQW solar </a:t>
            </a:r>
            <a:r>
              <a:rPr lang="en-GB" dirty="0" smtClean="0"/>
              <a:t>cells)</a:t>
            </a:r>
            <a:endParaRPr lang="en-GB" dirty="0"/>
          </a:p>
          <a:p>
            <a:r>
              <a:rPr lang="en-GB" dirty="0"/>
              <a:t> </a:t>
            </a:r>
          </a:p>
          <a:p>
            <a:pPr marL="285750" indent="-285750">
              <a:buFont typeface="Arial" panose="020B0604020202020204" pitchFamily="34" charset="0"/>
              <a:buChar char="•"/>
            </a:pPr>
            <a:r>
              <a:rPr lang="en-GB" dirty="0" smtClean="0"/>
              <a:t>Red lasers </a:t>
            </a:r>
            <a:r>
              <a:rPr lang="en-GB" dirty="0"/>
              <a:t>are successful because </a:t>
            </a:r>
            <a:r>
              <a:rPr lang="en-GB" dirty="0" smtClean="0"/>
              <a:t>tensile strained </a:t>
            </a:r>
            <a:r>
              <a:rPr lang="en-GB" dirty="0"/>
              <a:t>QWs of </a:t>
            </a:r>
            <a:r>
              <a:rPr lang="en-GB" dirty="0" err="1"/>
              <a:t>GaInP</a:t>
            </a:r>
            <a:r>
              <a:rPr lang="en-GB" dirty="0"/>
              <a:t> can be grown by MOVPE.</a:t>
            </a:r>
          </a:p>
          <a:p>
            <a:r>
              <a:rPr lang="en-GB" dirty="0"/>
              <a:t> </a:t>
            </a:r>
          </a:p>
          <a:p>
            <a:pPr marL="285750" indent="-285750">
              <a:buFont typeface="Arial" panose="020B0604020202020204" pitchFamily="34" charset="0"/>
              <a:buChar char="•"/>
            </a:pPr>
            <a:r>
              <a:rPr lang="en-GB" dirty="0" smtClean="0"/>
              <a:t>MOVPE </a:t>
            </a:r>
            <a:r>
              <a:rPr lang="en-GB" dirty="0"/>
              <a:t>has been successful because high purity reagents have been developed free of Si, Zn and oxygen in the case of the aluminium precursors. </a:t>
            </a:r>
            <a:r>
              <a:rPr lang="en-GB" dirty="0" smtClean="0"/>
              <a:t>(Adduct Purification developed by Tony Jones at </a:t>
            </a:r>
            <a:r>
              <a:rPr lang="en-GB" dirty="0" err="1" smtClean="0"/>
              <a:t>Epichem</a:t>
            </a:r>
            <a:r>
              <a:rPr lang="en-GB" dirty="0" smtClean="0"/>
              <a:t>)</a:t>
            </a:r>
          </a:p>
          <a:p>
            <a:endParaRPr lang="en-GB" dirty="0" smtClean="0"/>
          </a:p>
          <a:p>
            <a:pPr marL="285750" indent="-285750">
              <a:buFont typeface="Arial" panose="020B0604020202020204" pitchFamily="34" charset="0"/>
              <a:buChar char="•"/>
            </a:pPr>
            <a:r>
              <a:rPr lang="en-GB" dirty="0" smtClean="0"/>
              <a:t>The </a:t>
            </a:r>
            <a:r>
              <a:rPr lang="en-GB" dirty="0"/>
              <a:t>arsenic and phosphorous hydrides are available with low group four hydride impurities.</a:t>
            </a:r>
          </a:p>
          <a:p>
            <a:r>
              <a:rPr lang="en-GB" dirty="0"/>
              <a:t> </a:t>
            </a:r>
          </a:p>
          <a:p>
            <a:r>
              <a:rPr lang="en-GB" dirty="0"/>
              <a:t> </a:t>
            </a:r>
          </a:p>
          <a:p>
            <a:r>
              <a:rPr lang="en-GB" dirty="0"/>
              <a:t> </a:t>
            </a:r>
          </a:p>
          <a:p>
            <a:endParaRPr lang="en-GB" dirty="0"/>
          </a:p>
        </p:txBody>
      </p:sp>
      <p:sp>
        <p:nvSpPr>
          <p:cNvPr id="3" name="TextBox 2"/>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MOVPE grown materials</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04664"/>
            <a:ext cx="8064896" cy="369332"/>
          </a:xfrm>
          <a:prstGeom prst="rect">
            <a:avLst/>
          </a:prstGeom>
          <a:noFill/>
        </p:spPr>
        <p:txBody>
          <a:bodyPr wrap="square" rtlCol="0">
            <a:spAutoFit/>
          </a:bodyPr>
          <a:lstStyle/>
          <a:p>
            <a:r>
              <a:rPr lang="en-GB" dirty="0" smtClean="0"/>
              <a:t> </a:t>
            </a:r>
            <a:endParaRPr lang="en-GB" dirty="0"/>
          </a:p>
        </p:txBody>
      </p:sp>
      <p:sp>
        <p:nvSpPr>
          <p:cNvPr id="22529" name="Rectangle 1"/>
          <p:cNvSpPr>
            <a:spLocks noChangeArrowheads="1"/>
          </p:cNvSpPr>
          <p:nvPr/>
        </p:nvSpPr>
        <p:spPr bwMode="auto">
          <a:xfrm>
            <a:off x="467544" y="1052044"/>
            <a:ext cx="799288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indent="-285750">
              <a:buFont typeface="Arial" panose="020B0604020202020204" pitchFamily="34" charset="0"/>
              <a:buChar char="•"/>
            </a:pPr>
            <a:r>
              <a:rPr lang="en-GB" dirty="0"/>
              <a:t>Hydrogen is supplied to the reactor from a high pressure cylinder source or from an electrolysis process. (Generating hydrogen on demand is inherently safer</a:t>
            </a:r>
            <a:r>
              <a:rPr lang="en-GB" dirty="0" smtClean="0"/>
              <a:t>.)</a:t>
            </a:r>
          </a:p>
          <a:p>
            <a:endParaRPr lang="en-GB" dirty="0" smtClean="0"/>
          </a:p>
          <a:p>
            <a:pPr marL="285750" indent="-285750">
              <a:buFont typeface="Arial" panose="020B0604020202020204" pitchFamily="34" charset="0"/>
              <a:buChar char="•"/>
            </a:pPr>
            <a:r>
              <a:rPr lang="en-GB" dirty="0" smtClean="0"/>
              <a:t>Hydrogen </a:t>
            </a:r>
            <a:r>
              <a:rPr lang="en-GB" dirty="0"/>
              <a:t>at 300 psi is purified by diffusing through a </a:t>
            </a:r>
            <a:r>
              <a:rPr lang="en-GB" dirty="0" err="1"/>
              <a:t>Pd</a:t>
            </a:r>
            <a:r>
              <a:rPr lang="en-GB" dirty="0"/>
              <a:t>/Ag membrane which is very effective for hydrogen.  The proton and electron separately diffuse.</a:t>
            </a:r>
          </a:p>
          <a:p>
            <a:endParaRPr lang="en-GB" dirty="0"/>
          </a:p>
          <a:p>
            <a:pPr marL="285750" indent="-285750">
              <a:buFont typeface="Arial" panose="020B0604020202020204" pitchFamily="34" charset="0"/>
              <a:buChar char="•"/>
            </a:pPr>
            <a:r>
              <a:rPr lang="en-GB" dirty="0" smtClean="0"/>
              <a:t>The </a:t>
            </a:r>
            <a:r>
              <a:rPr lang="en-GB" dirty="0"/>
              <a:t>purified gas is then metered into the reactor using </a:t>
            </a:r>
            <a:r>
              <a:rPr lang="en-GB" dirty="0" smtClean="0"/>
              <a:t> </a:t>
            </a:r>
            <a:r>
              <a:rPr lang="en-GB" dirty="0"/>
              <a:t>“mass flow </a:t>
            </a:r>
            <a:r>
              <a:rPr lang="en-GB" dirty="0" smtClean="0"/>
              <a:t>controllers”. </a:t>
            </a:r>
            <a:r>
              <a:rPr lang="en-GB" dirty="0"/>
              <a:t>These units deliver a particular PV product </a:t>
            </a:r>
            <a:r>
              <a:rPr lang="en-GB" dirty="0" smtClean="0"/>
              <a:t>; consequently ,the </a:t>
            </a:r>
            <a:r>
              <a:rPr lang="en-GB" dirty="0"/>
              <a:t>pressure must be stabilised to deliver a constant volume. </a:t>
            </a:r>
            <a:r>
              <a:rPr lang="en-GB" dirty="0" smtClean="0"/>
              <a:t>The MFC </a:t>
            </a:r>
            <a:r>
              <a:rPr lang="en-GB" dirty="0"/>
              <a:t>input pressure is 30 psi and the output  typically 900 </a:t>
            </a:r>
            <a:r>
              <a:rPr lang="en-GB" dirty="0" err="1"/>
              <a:t>Torr</a:t>
            </a:r>
            <a:endParaRPr lang="en-GB" dirty="0"/>
          </a:p>
          <a:p>
            <a:endParaRPr lang="en-GB" dirty="0"/>
          </a:p>
          <a:p>
            <a:pPr marL="285750" indent="-285750">
              <a:buFont typeface="Arial" panose="020B0604020202020204" pitchFamily="34" charset="0"/>
              <a:buChar char="•"/>
            </a:pPr>
            <a:r>
              <a:rPr lang="en-GB" dirty="0"/>
              <a:t>There is </a:t>
            </a:r>
            <a:r>
              <a:rPr lang="en-GB" dirty="0" smtClean="0"/>
              <a:t>a sample MFC  made by MKS to  pass round.</a:t>
            </a:r>
            <a:endParaRPr lang="en-GB" dirty="0"/>
          </a:p>
          <a:p>
            <a:endParaRPr lang="en-GB" dirty="0"/>
          </a:p>
          <a:p>
            <a:pPr marL="285750" indent="-285750">
              <a:buFont typeface="Arial" panose="020B0604020202020204" pitchFamily="34" charset="0"/>
              <a:buChar char="•"/>
            </a:pPr>
            <a:r>
              <a:rPr lang="en-GB" dirty="0"/>
              <a:t>Ultra pure hydrogen has two functions; i.e. to provide a carrier gas for the reactor. Secondly, to aid </a:t>
            </a:r>
            <a:r>
              <a:rPr lang="en-GB" dirty="0" smtClean="0"/>
              <a:t>the transfer </a:t>
            </a:r>
            <a:r>
              <a:rPr lang="en-GB" dirty="0"/>
              <a:t>of reagents from the sources</a:t>
            </a:r>
            <a:r>
              <a:rPr lang="en-GB" dirty="0" smtClean="0"/>
              <a:t>.</a:t>
            </a:r>
            <a:r>
              <a:rPr lang="en-GB" dirty="0"/>
              <a:t> </a:t>
            </a:r>
          </a:p>
          <a:p>
            <a:endParaRPr lang="en-GB" dirty="0"/>
          </a:p>
          <a:p>
            <a:pPr marL="285750" indent="-285750">
              <a:buFont typeface="Arial" panose="020B0604020202020204" pitchFamily="34" charset="0"/>
              <a:buChar char="•"/>
            </a:pPr>
            <a:r>
              <a:rPr lang="en-GB" dirty="0"/>
              <a:t>The carrier gas sets the operating condition of the reactor and consequently the thickness uniformity of the layers.  </a:t>
            </a:r>
          </a:p>
          <a:p>
            <a:r>
              <a:rPr lang="en-GB" dirty="0"/>
              <a:t> </a:t>
            </a:r>
            <a:endParaRPr kumimoji="0" lang="en-GB" sz="1800" b="0" i="0" u="none" strike="noStrike" cap="none" normalizeH="0" baseline="0" dirty="0" smtClean="0">
              <a:ln>
                <a:noFill/>
              </a:ln>
              <a:solidFill>
                <a:schemeClr val="tx1"/>
              </a:solidFill>
              <a:effectLst/>
              <a:latin typeface="Arial" pitchFamily="34" charset="0"/>
            </a:endParaRPr>
          </a:p>
        </p:txBody>
      </p:sp>
      <p:sp>
        <p:nvSpPr>
          <p:cNvPr id="4" name="TextBox 3"/>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Key features of an MOVPE reactor</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08720"/>
            <a:ext cx="8352927" cy="5909310"/>
          </a:xfrm>
          <a:prstGeom prst="rect">
            <a:avLst/>
          </a:prstGeom>
          <a:noFill/>
        </p:spPr>
        <p:txBody>
          <a:bodyPr wrap="square" rtlCol="0">
            <a:spAutoFit/>
          </a:bodyPr>
          <a:lstStyle/>
          <a:p>
            <a:pPr marL="285750" indent="-285750">
              <a:buFont typeface="Arial" panose="020B0604020202020204" pitchFamily="34" charset="0"/>
              <a:buChar char="•"/>
            </a:pPr>
            <a:r>
              <a:rPr lang="en-GB" dirty="0"/>
              <a:t>The vapour from liquid reagents is metered by bubbling with hydrogen.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source vapour pressure is set by a cooling/heating bath and the hydrogen flow established using a mass flow controller. (MFC). The  </a:t>
            </a:r>
            <a:r>
              <a:rPr lang="en-GB" b="1" dirty="0"/>
              <a:t>volume of gas bubbling x the saturated vapour pressure of the reagent </a:t>
            </a:r>
            <a:r>
              <a:rPr lang="en-GB" dirty="0"/>
              <a:t>defines t he mass transferred and is proportional to growth rate for group III sources.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In every reactor there is a heated </a:t>
            </a:r>
            <a:r>
              <a:rPr lang="en-GB" dirty="0" err="1"/>
              <a:t>susceptor</a:t>
            </a:r>
            <a:r>
              <a:rPr lang="en-GB" dirty="0"/>
              <a:t>, or carrier, which supports the III-V substrate. This can be RF induction heating if the reactor is silica or resistance heating if the reactor is stainless steel. The temperatures required are up to 750C for GaAs and  about 150C lower for </a:t>
            </a:r>
            <a:r>
              <a:rPr lang="en-GB" dirty="0" err="1"/>
              <a:t>InP</a:t>
            </a:r>
            <a:r>
              <a:rPr lang="en-GB" dirty="0"/>
              <a:t>.</a:t>
            </a:r>
          </a:p>
          <a:p>
            <a:pPr marL="285750" indent="-285750">
              <a:buFont typeface="Arial" panose="020B0604020202020204" pitchFamily="34" charset="0"/>
              <a:buChar char="•"/>
            </a:pPr>
            <a:r>
              <a:rPr lang="en-GB" dirty="0"/>
              <a:t> </a:t>
            </a:r>
          </a:p>
          <a:p>
            <a:pPr marL="285750" indent="-285750">
              <a:buFont typeface="Arial" panose="020B0604020202020204" pitchFamily="34" charset="0"/>
              <a:buChar char="•"/>
            </a:pPr>
            <a:r>
              <a:rPr lang="en-GB" dirty="0"/>
              <a:t>The reactor is normally operated at a lower pressure than atmospheric. A vacuum pump is located at the exhaust of the reactor which is able to pump the hydrogen as well as un-reacted reagents.</a:t>
            </a:r>
          </a:p>
          <a:p>
            <a:pPr marL="285750" indent="-285750">
              <a:buFont typeface="Arial" panose="020B0604020202020204" pitchFamily="34" charset="0"/>
              <a:buChar char="•"/>
            </a:pPr>
            <a:r>
              <a:rPr lang="en-GB" dirty="0"/>
              <a:t>A dry pump is the usual technology, i.e. no oil is used to provide a seal. </a:t>
            </a:r>
          </a:p>
          <a:p>
            <a:pPr marL="285750" indent="-285750">
              <a:buFont typeface="Arial" panose="020B0604020202020204" pitchFamily="34" charset="0"/>
              <a:buChar char="•"/>
            </a:pPr>
            <a:r>
              <a:rPr lang="en-GB" dirty="0"/>
              <a:t> </a:t>
            </a:r>
          </a:p>
          <a:p>
            <a:pPr marL="285750" indent="-285750">
              <a:buFont typeface="Arial" panose="020B0604020202020204" pitchFamily="34" charset="0"/>
              <a:buChar char="•"/>
            </a:pPr>
            <a:r>
              <a:rPr lang="en-GB" dirty="0"/>
              <a:t>Typical reactor pressures are 150Torr. Particles of III-V and group V solids need to be collected before the pump. A cooled filter containing activated charcoal can be used.</a:t>
            </a:r>
          </a:p>
          <a:p>
            <a:endParaRPr lang="en-GB" dirty="0"/>
          </a:p>
          <a:p>
            <a:endParaRPr lang="en-GB" dirty="0"/>
          </a:p>
        </p:txBody>
      </p:sp>
      <p:sp>
        <p:nvSpPr>
          <p:cNvPr id="3" name="TextBox 2"/>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Key features of an MOVPE reactor</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04664"/>
            <a:ext cx="8064896" cy="369332"/>
          </a:xfrm>
          <a:prstGeom prst="rect">
            <a:avLst/>
          </a:prstGeom>
          <a:noFill/>
        </p:spPr>
        <p:txBody>
          <a:bodyPr wrap="square" rtlCol="0">
            <a:spAutoFit/>
          </a:bodyPr>
          <a:lstStyle/>
          <a:p>
            <a:r>
              <a:rPr lang="en-GB" dirty="0" smtClean="0"/>
              <a:t> </a:t>
            </a:r>
            <a:endParaRPr lang="en-GB" dirty="0"/>
          </a:p>
        </p:txBody>
      </p:sp>
      <p:sp>
        <p:nvSpPr>
          <p:cNvPr id="4" name="TextBox 3"/>
          <p:cNvSpPr txBox="1"/>
          <p:nvPr/>
        </p:nvSpPr>
        <p:spPr>
          <a:xfrm>
            <a:off x="2555776" y="119117"/>
            <a:ext cx="6480720" cy="1077218"/>
          </a:xfrm>
          <a:prstGeom prst="rect">
            <a:avLst/>
          </a:prstGeom>
          <a:noFill/>
        </p:spPr>
        <p:txBody>
          <a:bodyPr wrap="square" rtlCol="0">
            <a:spAutoFit/>
          </a:bodyPr>
          <a:lstStyle/>
          <a:p>
            <a:pPr lvl="0"/>
            <a:r>
              <a:rPr lang="en-GB" sz="3200" b="1" dirty="0" smtClean="0">
                <a:solidFill>
                  <a:srgbClr val="FF0000"/>
                </a:solidFill>
                <a:latin typeface="Calibri" pitchFamily="34" charset="0"/>
                <a:ea typeface="Calibri" pitchFamily="34" charset="0"/>
                <a:cs typeface="Times New Roman" pitchFamily="18" charset="0"/>
              </a:rPr>
              <a:t>Key features of an MOVPE reactor</a:t>
            </a:r>
            <a:endParaRPr lang="en-GB" sz="3200" b="1" dirty="0">
              <a:solidFill>
                <a:srgbClr val="FF0000"/>
              </a:solidFill>
              <a:latin typeface="Calibri" pitchFamily="34" charset="0"/>
              <a:ea typeface="Calibri" pitchFamily="34" charset="0"/>
              <a:cs typeface="Times New Roman" pitchFamily="18" charset="0"/>
            </a:endParaRPr>
          </a:p>
          <a:p>
            <a:endParaRPr lang="en-GB" sz="3200" dirty="0">
              <a:solidFill>
                <a:srgbClr val="FF0000"/>
              </a:solidFill>
            </a:endParaRPr>
          </a:p>
        </p:txBody>
      </p:sp>
      <p:pic>
        <p:nvPicPr>
          <p:cNvPr id="3" name="Picture 2"/>
          <p:cNvPicPr>
            <a:picLocks noChangeAspect="1"/>
          </p:cNvPicPr>
          <p:nvPr/>
        </p:nvPicPr>
        <p:blipFill>
          <a:blip r:embed="rId2" cstate="print"/>
          <a:stretch>
            <a:fillRect/>
          </a:stretch>
        </p:blipFill>
        <p:spPr>
          <a:xfrm>
            <a:off x="1259632" y="1059543"/>
            <a:ext cx="6249155" cy="4925651"/>
          </a:xfrm>
          <a:prstGeom prst="rect">
            <a:avLst/>
          </a:prstGeom>
        </p:spPr>
      </p:pic>
      <p:sp>
        <p:nvSpPr>
          <p:cNvPr id="5" name="TextBox 4"/>
          <p:cNvSpPr txBox="1"/>
          <p:nvPr/>
        </p:nvSpPr>
        <p:spPr>
          <a:xfrm>
            <a:off x="1619672" y="6381328"/>
            <a:ext cx="2438360" cy="369332"/>
          </a:xfrm>
          <a:prstGeom prst="rect">
            <a:avLst/>
          </a:prstGeom>
          <a:noFill/>
        </p:spPr>
        <p:txBody>
          <a:bodyPr wrap="none" rtlCol="0">
            <a:spAutoFit/>
          </a:bodyPr>
          <a:lstStyle/>
          <a:p>
            <a:r>
              <a:rPr lang="en-GB" dirty="0" smtClean="0"/>
              <a:t>Schematic of an MOVPE</a:t>
            </a:r>
            <a:endParaRPr lang="en-GB" dirty="0"/>
          </a:p>
        </p:txBody>
      </p:sp>
    </p:spTree>
    <p:extLst>
      <p:ext uri="{BB962C8B-B14F-4D97-AF65-F5344CB8AC3E}">
        <p14:creationId xmlns:p14="http://schemas.microsoft.com/office/powerpoint/2010/main" xmlns="" val="3867852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TotalTime>
  <Words>1485</Words>
  <Application>Microsoft Office PowerPoint</Application>
  <PresentationFormat>On-screen Show (4:3)</PresentationFormat>
  <Paragraphs>178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MOVPE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el1jsr</dc:creator>
  <cp:lastModifiedBy>el1jsr</cp:lastModifiedBy>
  <cp:revision>32</cp:revision>
  <dcterms:created xsi:type="dcterms:W3CDTF">2015-09-16T08:54:35Z</dcterms:created>
  <dcterms:modified xsi:type="dcterms:W3CDTF">2015-09-21T12:59:23Z</dcterms:modified>
</cp:coreProperties>
</file>